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3.xml"/>
  <Override ContentType="application/vnd.openxmlformats-officedocument.presentationml.comments+xml" PartName="/ppt/comments/comment31.xml"/>
  <Override ContentType="application/vnd.openxmlformats-officedocument.presentationml.comments+xml" PartName="/ppt/comments/comment32.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41.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48.xml"/>
  <Override ContentType="application/vnd.openxmlformats-officedocument.presentationml.comments+xml" PartName="/ppt/comments/comment49.xml"/>
  <Override ContentType="application/vnd.openxmlformats-officedocument.presentationml.comments+xml" PartName="/ppt/comments/comment40.xml"/>
  <Override ContentType="application/vnd.openxmlformats-officedocument.presentationml.comments+xml" PartName="/ppt/comments/comment14.xml"/>
  <Override ContentType="application/vnd.openxmlformats-officedocument.presentationml.comments+xml" PartName="/ppt/comments/comment42.xml"/>
  <Override ContentType="application/vnd.openxmlformats-officedocument.presentationml.comments+xml" PartName="/ppt/comments/comment8.xml"/>
  <Override ContentType="application/vnd.openxmlformats-officedocument.presentationml.comments+xml" PartName="/ppt/comments/comment43.xml"/>
  <Override ContentType="application/vnd.openxmlformats-officedocument.presentationml.comments+xml" PartName="/ppt/comments/comment39.xml"/>
  <Override ContentType="application/vnd.openxmlformats-officedocument.presentationml.comments+xml" PartName="/ppt/comments/comment26.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30.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38.xml"/>
  <Override ContentType="application/vnd.openxmlformats-officedocument.presentationml.comments+xml" PartName="/ppt/comments/comment12.xml"/>
  <Override ContentType="application/vnd.openxmlformats-officedocument.presentationml.comments+xml" PartName="/ppt/comments/comment28.xml"/>
  <Override ContentType="application/vnd.openxmlformats-officedocument.presentationml.comments+xml" PartName="/ppt/comments/comment10.xml"/>
  <Override ContentType="application/vnd.openxmlformats-officedocument.presentationml.comments+xml" PartName="/ppt/comments/comment36.xml"/>
  <Override ContentType="application/vnd.openxmlformats-officedocument.presentationml.comments+xml" PartName="/ppt/comments/comment45.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7.xml"/>
  <Override ContentType="application/vnd.openxmlformats-officedocument.presentationml.comments+xml" PartName="/ppt/comments/comment52.xml"/>
  <Override ContentType="application/vnd.openxmlformats-officedocument.presentationml.comments+xml" PartName="/ppt/comments/comment35.xml"/>
  <Override ContentType="application/vnd.openxmlformats-officedocument.presentationml.comments+xml" PartName="/ppt/comments/comment7.xml"/>
  <Override ContentType="application/vnd.openxmlformats-officedocument.presentationml.comments+xml" PartName="/ppt/comments/comment44.xml"/>
  <Override ContentType="application/vnd.openxmlformats-officedocument.presentationml.comments+xml" PartName="/ppt/comments/comment18.xml"/>
  <Override ContentType="application/vnd.openxmlformats-officedocument.presentationml.comments+xml" PartName="/ppt/comments/comment27.xml"/>
  <Override ContentType="application/vnd.openxmlformats-officedocument.presentationml.comments+xml" PartName="/ppt/comments/comment17.xml"/>
  <Override ContentType="application/vnd.openxmlformats-officedocument.presentationml.comments+xml" PartName="/ppt/comments/comment21.xml"/>
  <Override ContentType="application/vnd.openxmlformats-officedocument.presentationml.comments+xml" PartName="/ppt/comments/comment34.xml"/>
  <Override ContentType="application/vnd.openxmlformats-officedocument.presentationml.comments+xml" PartName="/ppt/comments/comment47.xml"/>
  <Override ContentType="application/vnd.openxmlformats-officedocument.presentationml.comments+xml" PartName="/ppt/comments/comment20.xml"/>
  <Override ContentType="application/vnd.openxmlformats-officedocument.presentationml.comments+xml" PartName="/ppt/comments/comment50.xml"/>
  <Override ContentType="application/vnd.openxmlformats-officedocument.presentationml.comments+xml" PartName="/ppt/comments/comment3.xml"/>
  <Override ContentType="application/vnd.openxmlformats-officedocument.presentationml.comments+xml" PartName="/ppt/comments/comment16.xml"/>
  <Override ContentType="application/vnd.openxmlformats-officedocument.presentationml.comments+xml" PartName="/ppt/comments/comment5.xml"/>
  <Override ContentType="application/vnd.openxmlformats-officedocument.presentationml.comments+xml" PartName="/ppt/comments/comment46.xml"/>
  <Override ContentType="application/vnd.openxmlformats-officedocument.presentationml.comments+xml" PartName="/ppt/comments/comment33.xml"/>
  <Override ContentType="application/vnd.openxmlformats-officedocument.presentationml.comments+xml" PartName="/ppt/comments/comment4.xml"/>
  <Override ContentType="application/vnd.openxmlformats-officedocument.presentationml.comments+xml" PartName="/ppt/comments/comment29.xml"/>
  <Override ContentType="application/vnd.openxmlformats-officedocument.presentationml.comments+xml" PartName="/ppt/comments/comment5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12192000"/>
  <p:notesSz cx="6858000" cy="9144000"/>
  <p:embeddedFontLst>
    <p:embeddedFont>
      <p:font typeface="Robot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1" roundtripDataSignature="AMtx7mi2NkHmqSTNxmNMqec3Xi/QNuiO/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2" name="Nikhila Shastr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D26375-2537-4F14-A3BE-69462BADAB7F}">
  <a:tblStyle styleId="{27D26375-2537-4F14-A3BE-69462BADAB7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boldItalic.fntdata"/><Relationship Id="rId81"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oboto-italic.fntdata"/><Relationship Id="rId34" Type="http://schemas.openxmlformats.org/officeDocument/2006/relationships/slide" Target="slides/slide28.xml"/><Relationship Id="rId78" Type="http://schemas.openxmlformats.org/officeDocument/2006/relationships/font" Target="fonts/Roboto-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5-04T08:21:08.731">
    <p:pos x="6083" y="196"/>
    <p:text>you</p:text>
    <p:extLst>
      <p:ext uri="{C676402C-5697-4E1C-873F-D02D1690AC5C}">
        <p15:threadingInfo timeZoneBias="0"/>
      </p:ext>
      <p:ext uri="http://customooxmlschemas.google.com/">
        <go:slidesCustomData xmlns:go="http://customooxmlschemas.google.com/" commentPostId="AAAAY_CghfM"/>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5-04T08:39:01.678">
    <p:pos x="0" y="0"/>
    <p:text>Heading to be "Parameter 1: Category Mapping"</p:text>
    <p:extLst>
      <p:ext uri="{C676402C-5697-4E1C-873F-D02D1690AC5C}">
        <p15:threadingInfo timeZoneBias="0"/>
      </p:ext>
      <p:ext uri="http://customooxmlschemas.google.com/">
        <go:slidesCustomData xmlns:go="http://customooxmlschemas.google.com/" commentPostId="AAAAY_n3Noo"/>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5-04T08:39:34.832">
    <p:pos x="0" y="0"/>
    <p:text>Heading to be "Parameter 1: Category Mapping"</p:text>
    <p:extLst>
      <p:ext uri="{C676402C-5697-4E1C-873F-D02D1690AC5C}">
        <p15:threadingInfo timeZoneBias="0"/>
      </p:ext>
      <p:ext uri="http://customooxmlschemas.google.com/">
        <go:slidesCustomData xmlns:go="http://customooxmlschemas.google.com/" commentPostId="AAAAY_n3Nos"/>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5-04T08:40:35.086">
    <p:pos x="0" y="0"/>
    <p:text>Heading to be "Parameter 1: Category Mapping"</p:text>
    <p:extLst>
      <p:ext uri="{C676402C-5697-4E1C-873F-D02D1690AC5C}">
        <p15:threadingInfo timeZoneBias="0"/>
      </p:ext>
      <p:ext uri="http://customooxmlschemas.google.com/">
        <go:slidesCustomData xmlns:go="http://customooxmlschemas.google.com/" commentPostId="AAAAY_n3Now"/>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05-04T08:55:36.748">
    <p:pos x="0" y="0"/>
    <p:text>Heading " Parameter 2: Variant Listing"</p:text>
    <p:extLst>
      <p:ext uri="{C676402C-5697-4E1C-873F-D02D1690AC5C}">
        <p15:threadingInfo timeZoneBias="0"/>
      </p:ext>
      <p:ext uri="http://customooxmlschemas.google.com/">
        <go:slidesCustomData xmlns:go="http://customooxmlschemas.google.com/" commentPostId="AAAAY_n3NpE"/>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5-04T08:55:43.479">
    <p:pos x="0" y="0"/>
    <p:text>Heading " Parameter 2: Variant Listing"</p:text>
    <p:extLst>
      <p:ext uri="{C676402C-5697-4E1C-873F-D02D1690AC5C}">
        <p15:threadingInfo timeZoneBias="0"/>
      </p:ext>
      <p:ext uri="http://customooxmlschemas.google.com/">
        <go:slidesCustomData xmlns:go="http://customooxmlschemas.google.com/" commentPostId="AAAAY_n3NpI"/>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2-05-04T08:56:58.967">
    <p:pos x="0" y="0"/>
    <p:text>Heading "Parameter 2: Variant Listing"</p:text>
    <p:extLst>
      <p:ext uri="{C676402C-5697-4E1C-873F-D02D1690AC5C}">
        <p15:threadingInfo timeZoneBias="0"/>
      </p:ext>
      <p:ext uri="http://customooxmlschemas.google.com/">
        <go:slidesCustomData xmlns:go="http://customooxmlschemas.google.com/" commentPostId="AAAAY_n3NpM"/>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2-05-04T08:57:50.429">
    <p:pos x="0" y="0"/>
    <p:text>Heading to be "Parameter 3: Number of Product Images"</p:text>
    <p:extLst>
      <p:ext uri="{C676402C-5697-4E1C-873F-D02D1690AC5C}">
        <p15:threadingInfo timeZoneBias="0"/>
      </p:ext>
      <p:ext uri="http://customooxmlschemas.google.com/">
        <go:slidesCustomData xmlns:go="http://customooxmlschemas.google.com/" commentPostId="AAAAY_n3NpQ"/>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2-05-04T10:37:33.811">
    <p:pos x="0" y="0"/>
    <p:text>Heading to be "Parameter 3: Number of Product Images"</p:text>
    <p:extLst>
      <p:ext uri="{C676402C-5697-4E1C-873F-D02D1690AC5C}">
        <p15:threadingInfo timeZoneBias="0"/>
      </p:ext>
      <p:ext uri="http://customooxmlschemas.google.com/">
        <go:slidesCustomData xmlns:go="http://customooxmlschemas.google.com/" commentPostId="AAAAYRl54CM"/>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2-05-04T10:37:41.412">
    <p:pos x="0" y="0"/>
    <p:text>Heading to be "Parameter 3: Number of Product Images"</p:text>
    <p:extLst>
      <p:ext uri="{C676402C-5697-4E1C-873F-D02D1690AC5C}">
        <p15:threadingInfo timeZoneBias="0"/>
      </p:ext>
      <p:ext uri="http://customooxmlschemas.google.com/">
        <go:slidesCustomData xmlns:go="http://customooxmlschemas.google.com/" commentPostId="AAAAYRl54CQ"/>
      </p:ext>
    </p:extLs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2-05-04T10:38:57.509">
    <p:pos x="4073" y="3550"/>
    <p:text>Number it</p:text>
    <p:extLst>
      <p:ext uri="{C676402C-5697-4E1C-873F-D02D1690AC5C}">
        <p15:threadingInfo timeZoneBias="0"/>
      </p:ext>
      <p:ext uri="http://customooxmlschemas.google.com/">
        <go:slidesCustomData xmlns:go="http://customooxmlschemas.google.com/" commentPostId="AAAAYRl54CY"/>
      </p:ext>
    </p:extLst>
  </p:cm>
  <p:cm authorId="0" idx="20" dt="2022-05-04T10:38:02.690">
    <p:pos x="0" y="0"/>
    <p:text>Heading to be "Parameter 3: Number of Product Images"</p:text>
    <p:extLst>
      <p:ext uri="{C676402C-5697-4E1C-873F-D02D1690AC5C}">
        <p15:threadingInfo timeZoneBias="0"/>
      </p:ext>
      <p:ext uri="http://customooxmlschemas.google.com/">
        <go:slidesCustomData xmlns:go="http://customooxmlschemas.google.com/" commentPostId="AAAAYRl54CU"/>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5-04T08:27:16.999">
    <p:pos x="0" y="0"/>
    <p:text>Heading to be "Steps to list your product on Walmart"</p:text>
    <p:extLst>
      <p:ext uri="{C676402C-5697-4E1C-873F-D02D1690AC5C}">
        <p15:threadingInfo timeZoneBias="0"/>
      </p:ext>
      <p:ext uri="http://customooxmlschemas.google.com/">
        <go:slidesCustomData xmlns:go="http://customooxmlschemas.google.com/" commentPostId="AAAAY_CghfY"/>
      </p:ext>
    </p:extLs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 dt="2022-05-04T10:39:12.734">
    <p:pos x="4034" y="3166"/>
    <p:text>Number it</p:text>
    <p:extLst>
      <p:ext uri="{C676402C-5697-4E1C-873F-D02D1690AC5C}">
        <p15:threadingInfo timeZoneBias="0"/>
      </p:ext>
      <p:ext uri="http://customooxmlschemas.google.com/">
        <go:slidesCustomData xmlns:go="http://customooxmlschemas.google.com/" commentPostId="AAAAYRl7RXk"/>
      </p:ext>
    </p:extLst>
  </p:cm>
  <p:cm authorId="0" idx="22" dt="2022-05-04T10:39:18.939">
    <p:pos x="0" y="0"/>
    <p:text>Heading to be "Parameter 3: Number of Product Images"</p:text>
    <p:extLst>
      <p:ext uri="{C676402C-5697-4E1C-873F-D02D1690AC5C}">
        <p15:threadingInfo timeZoneBias="0"/>
      </p:ext>
      <p:ext uri="http://customooxmlschemas.google.com/">
        <go:slidesCustomData xmlns:go="http://customooxmlschemas.google.com/" commentPostId="AAAAYRl7RXo"/>
      </p:ext>
    </p:extLs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3" dt="2022-05-04T10:39:33.390">
    <p:pos x="871" y="3368"/>
    <p:text>Number it</p:text>
    <p:extLst>
      <p:ext uri="{C676402C-5697-4E1C-873F-D02D1690AC5C}">
        <p15:threadingInfo timeZoneBias="0"/>
      </p:ext>
      <p:ext uri="http://customooxmlschemas.google.com/">
        <go:slidesCustomData xmlns:go="http://customooxmlschemas.google.com/" commentPostId="AAAAYRl7RXs"/>
      </p:ext>
    </p:extLst>
  </p:cm>
  <p:cm authorId="0" idx="24" dt="2022-05-04T10:39:38.544">
    <p:pos x="0" y="0"/>
    <p:text>Heading to be "Parameter 3: Number of Product Images"</p:text>
    <p:extLst>
      <p:ext uri="{C676402C-5697-4E1C-873F-D02D1690AC5C}">
        <p15:threadingInfo timeZoneBias="0"/>
      </p:ext>
      <p:ext uri="http://customooxmlschemas.google.com/">
        <go:slidesCustomData xmlns:go="http://customooxmlschemas.google.com/" commentPostId="AAAAYRl7RXw"/>
      </p:ext>
    </p:extLs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5" dt="2022-05-04T10:41:01.183">
    <p:pos x="0" y="0"/>
    <p:text>Heading to be "Parameter 3: Number of Product Images"</p:text>
    <p:extLst>
      <p:ext uri="{C676402C-5697-4E1C-873F-D02D1690AC5C}">
        <p15:threadingInfo timeZoneBias="0"/>
      </p:ext>
      <p:ext uri="http://customooxmlschemas.google.com/">
        <go:slidesCustomData xmlns:go="http://customooxmlschemas.google.com/" commentPostId="AAAAYRl7RX4"/>
      </p:ext>
    </p:extLs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2-05-04T10:41:20.263">
    <p:pos x="0" y="0"/>
    <p:text>Heading to be "Parameter 3: Number of Product Images"</p:text>
    <p:extLst>
      <p:ext uri="{C676402C-5697-4E1C-873F-D02D1690AC5C}">
        <p15:threadingInfo timeZoneBias="0"/>
      </p:ext>
      <p:ext uri="http://customooxmlschemas.google.com/">
        <go:slidesCustomData xmlns:go="http://customooxmlschemas.google.com/" commentPostId="AAAAYRl7RX8"/>
      </p:ext>
    </p:extLs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7" dt="2022-05-04T10:41:40.364">
    <p:pos x="0" y="0"/>
    <p:text>Heading to be "Parameter 3: Number of Product Images"</p:text>
    <p:extLst>
      <p:ext uri="{C676402C-5697-4E1C-873F-D02D1690AC5C}">
        <p15:threadingInfo timeZoneBias="0"/>
      </p:ext>
      <p:ext uri="http://customooxmlschemas.google.com/">
        <go:slidesCustomData xmlns:go="http://customooxmlschemas.google.com/" commentPostId="AAAAYRl7RYA"/>
      </p:ext>
    </p:extLs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2-05-04T10:43:43.490">
    <p:pos x="0" y="-15"/>
    <p:text>Heading to be "Parameter 4: Product Title"</p:text>
    <p:extLst>
      <p:ext uri="{C676402C-5697-4E1C-873F-D02D1690AC5C}">
        <p15:threadingInfo timeZoneBias="0"/>
      </p:ext>
      <p:ext uri="http://customooxmlschemas.google.com/">
        <go:slidesCustomData xmlns:go="http://customooxmlschemas.google.com/" commentPostId="AAAAYRl7RYM"/>
      </p:ext>
    </p:extLs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9" dt="2022-05-04T10:44:01.359">
    <p:pos x="0" y="-15"/>
    <p:text>Heading to be "Parameter 4: Product Title"</p:text>
    <p:extLst>
      <p:ext uri="{C676402C-5697-4E1C-873F-D02D1690AC5C}">
        <p15:threadingInfo timeZoneBias="0"/>
      </p:ext>
      <p:ext uri="http://customooxmlschemas.google.com/">
        <go:slidesCustomData xmlns:go="http://customooxmlschemas.google.com/" commentPostId="AAAAYRl7RYQ"/>
      </p:ext>
    </p:extLs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0" dt="2022-05-04T10:46:04.114">
    <p:pos x="0" y="-15"/>
    <p:text>Heading to be "Parameter 4: Product Title"</p:text>
    <p:extLst>
      <p:ext uri="{C676402C-5697-4E1C-873F-D02D1690AC5C}">
        <p15:threadingInfo timeZoneBias="0"/>
      </p:ext>
      <p:ext uri="http://customooxmlschemas.google.com/">
        <go:slidesCustomData xmlns:go="http://customooxmlschemas.google.com/" commentPostId="AAAAYRl7RYY"/>
      </p:ext>
    </p:extLs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1" dt="2022-05-04T10:46:23.887">
    <p:pos x="0" y="-15"/>
    <p:text>Heading to be "Parameter 4: Product Title"</p:text>
    <p:extLst>
      <p:ext uri="{C676402C-5697-4E1C-873F-D02D1690AC5C}">
        <p15:threadingInfo timeZoneBias="0"/>
      </p:ext>
      <p:ext uri="http://customooxmlschemas.google.com/">
        <go:slidesCustomData xmlns:go="http://customooxmlschemas.google.com/" commentPostId="AAAAYRl7RYc"/>
      </p:ext>
    </p:extLs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2" dt="2022-05-04T10:46:59.709">
    <p:pos x="0" y="-15"/>
    <p:text>Heading to be "Parameter 4: Product Title"</p:text>
    <p:extLst>
      <p:ext uri="{C676402C-5697-4E1C-873F-D02D1690AC5C}">
        <p15:threadingInfo timeZoneBias="0"/>
      </p:ext>
      <p:ext uri="http://customooxmlschemas.google.com/">
        <go:slidesCustomData xmlns:go="http://customooxmlschemas.google.com/" commentPostId="AAAAYRl7RYg"/>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5-04T08:29:07.978">
    <p:pos x="0" y="0"/>
    <p:text>Heading can be "Step 1: Create New Listing"</p:text>
    <p:extLst>
      <p:ext uri="{C676402C-5697-4E1C-873F-D02D1690AC5C}">
        <p15:threadingInfo timeZoneBias="0"/>
      </p:ext>
      <p:ext uri="http://customooxmlschemas.google.com/">
        <go:slidesCustomData xmlns:go="http://customooxmlschemas.google.com/" commentPostId="AAAAY_CghfQ"/>
      </p:ext>
    </p:extLs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3" dt="2022-05-04T10:51:07.270">
    <p:pos x="0" y="-15"/>
    <p:text>Heading  - "Do's of a Product Title"</p:text>
    <p:extLst>
      <p:ext uri="{C676402C-5697-4E1C-873F-D02D1690AC5C}">
        <p15:threadingInfo timeZoneBias="0"/>
      </p:ext>
      <p:ext uri="http://customooxmlschemas.google.com/">
        <go:slidesCustomData xmlns:go="http://customooxmlschemas.google.com/" commentPostId="AAAAYRprO6A"/>
      </p:ext>
    </p:extLs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4" dt="2022-05-04T10:51:15.982">
    <p:pos x="0" y="-15"/>
    <p:text>"Do's of a Product Title"</p:text>
    <p:extLst>
      <p:ext uri="{C676402C-5697-4E1C-873F-D02D1690AC5C}">
        <p15:threadingInfo timeZoneBias="0"/>
      </p:ext>
      <p:ext uri="http://customooxmlschemas.google.com/">
        <go:slidesCustomData xmlns:go="http://customooxmlschemas.google.com/" commentPostId="AAAAYRprO6E"/>
      </p:ext>
    </p:extLs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5" dt="2022-05-04T10:51:24.797">
    <p:pos x="0" y="-15"/>
    <p:text>"Do's of a Product Title"</p:text>
    <p:extLst>
      <p:ext uri="{C676402C-5697-4E1C-873F-D02D1690AC5C}">
        <p15:threadingInfo timeZoneBias="0"/>
      </p:ext>
      <p:ext uri="http://customooxmlschemas.google.com/">
        <go:slidesCustomData xmlns:go="http://customooxmlschemas.google.com/" commentPostId="AAAAYRprO6I"/>
      </p:ext>
    </p:extLst>
  </p:cm>
</p:cmLst>
</file>

<file path=ppt/comments/comment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6" dt="2022-05-04T10:51:34.363">
    <p:pos x="0" y="-15"/>
    <p:text>"Do's of a Product Title"</p:text>
    <p:extLst>
      <p:ext uri="{C676402C-5697-4E1C-873F-D02D1690AC5C}">
        <p15:threadingInfo timeZoneBias="0"/>
      </p:ext>
      <p:ext uri="http://customooxmlschemas.google.com/">
        <go:slidesCustomData xmlns:go="http://customooxmlschemas.google.com/" commentPostId="AAAAYRprO6M"/>
      </p:ext>
    </p:extLst>
  </p:cm>
</p:cmLst>
</file>

<file path=ppt/comments/comment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7" dt="2022-05-04T10:51:57.302">
    <p:pos x="0" y="-15"/>
    <p:text>"Do's of a Product Title"</p:text>
    <p:extLst>
      <p:ext uri="{C676402C-5697-4E1C-873F-D02D1690AC5C}">
        <p15:threadingInfo timeZoneBias="0"/>
      </p:ext>
      <p:ext uri="http://customooxmlschemas.google.com/">
        <go:slidesCustomData xmlns:go="http://customooxmlschemas.google.com/" commentPostId="AAAAYRprO6Q"/>
      </p:ext>
    </p:extLst>
  </p:cm>
  <p:cm authorId="0" idx="38" dt="2022-05-04T10:52:33.115">
    <p:pos x="3625" y="1569"/>
    <p:text>Mention Avoid in both the points on the screen</p:text>
    <p:extLst>
      <p:ext uri="{C676402C-5697-4E1C-873F-D02D1690AC5C}">
        <p15:threadingInfo timeZoneBias="0"/>
      </p:ext>
      <p:ext uri="http://customooxmlschemas.google.com/">
        <go:slidesCustomData xmlns:go="http://customooxmlschemas.google.com/" commentPostId="AAAAYRprO6U"/>
      </p:ext>
    </p:extLst>
  </p:cm>
</p:cmLst>
</file>

<file path=ppt/comments/comment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9" dt="2022-05-04T11:01:51.576">
    <p:pos x="0" y="-15"/>
    <p:text>Heading - "Parameter 5 - Product Description"</p:text>
    <p:extLst>
      <p:ext uri="{C676402C-5697-4E1C-873F-D02D1690AC5C}">
        <p15:threadingInfo timeZoneBias="0"/>
      </p:ext>
      <p:ext uri="http://customooxmlschemas.google.com/">
        <go:slidesCustomData xmlns:go="http://customooxmlschemas.google.com/" commentPostId="AAAAYRprO6Y"/>
      </p:ext>
    </p:extLst>
  </p:cm>
  <p:cm authorId="0" idx="40" dt="2022-05-04T10:57:49.201">
    <p:pos x="4660" y="2675"/>
    <p:text>Add three points as text on the screen.
1. No fake attributes
2. Top three points are selling points 
3. Length of 250 words</p:text>
    <p:extLst>
      <p:ext uri="{C676402C-5697-4E1C-873F-D02D1690AC5C}">
        <p15:threadingInfo timeZoneBias="0"/>
      </p:ext>
      <p:ext uri="http://customooxmlschemas.google.com/">
        <go:slidesCustomData xmlns:go="http://customooxmlschemas.google.com/" commentPostId="AAAAYRprO6g"/>
      </p:ext>
    </p:extLst>
  </p:cm>
</p:cmLst>
</file>

<file path=ppt/comments/comment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1" dt="2022-05-04T10:58:31.554">
    <p:pos x="0" y="-15"/>
    <p:text>Heading - "Do's of Product Description"</p:text>
    <p:extLst>
      <p:ext uri="{C676402C-5697-4E1C-873F-D02D1690AC5C}">
        <p15:threadingInfo timeZoneBias="0"/>
      </p:ext>
      <p:ext uri="http://customooxmlschemas.google.com/">
        <go:slidesCustomData xmlns:go="http://customooxmlschemas.google.com/" commentPostId="AAAAYRprO6k"/>
      </p:ext>
    </p:extLst>
  </p:cm>
</p:cmLst>
</file>

<file path=ppt/comments/comment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2" dt="2022-05-04T11:05:13.420">
    <p:pos x="1182" y="-15"/>
    <p:text>Add on screen text "Product features give a unique representation"</p:text>
    <p:extLst>
      <p:ext uri="{C676402C-5697-4E1C-873F-D02D1690AC5C}">
        <p15:threadingInfo timeZoneBias="0"/>
      </p:ext>
      <p:ext uri="http://customooxmlschemas.google.com/">
        <go:slidesCustomData xmlns:go="http://customooxmlschemas.google.com/" commentPostId="AAAAYRpwf6A"/>
      </p:ext>
    </p:extLst>
  </p:cm>
  <p:cm authorId="0" idx="43" dt="2022-05-04T11:00:10.273">
    <p:pos x="0" y="-15"/>
    <p:text>Heading - "Parameter 6 - Product Features"</p:text>
    <p:extLst>
      <p:ext uri="{C676402C-5697-4E1C-873F-D02D1690AC5C}">
        <p15:threadingInfo timeZoneBias="0"/>
      </p:ext>
      <p:ext uri="http://customooxmlschemas.google.com/">
        <go:slidesCustomData xmlns:go="http://customooxmlschemas.google.com/" commentPostId="AAAAYRprO6o"/>
      </p:ext>
    </p:extLst>
  </p:cm>
</p:cmLst>
</file>

<file path=ppt/comments/comment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4" dt="2022-05-04T11:06:34.595">
    <p:pos x="1647" y="3370"/>
    <p:text>List the features to a maximum of 6 bullet points</p:text>
    <p:extLst>
      <p:ext uri="{C676402C-5697-4E1C-873F-D02D1690AC5C}">
        <p15:threadingInfo timeZoneBias="0"/>
      </p:ext>
      <p:ext uri="http://customooxmlschemas.google.com/">
        <go:slidesCustomData xmlns:go="http://customooxmlschemas.google.com/" commentPostId="AAAAYRpwf6I"/>
      </p:ext>
    </p:extLst>
  </p:cm>
  <p:cm authorId="0" idx="45" dt="2022-05-04T11:05:35.448">
    <p:pos x="0" y="-15"/>
    <p:text>Heading - "Parameter 6 - Product Features"</p:text>
    <p:extLst>
      <p:ext uri="{C676402C-5697-4E1C-873F-D02D1690AC5C}">
        <p15:threadingInfo timeZoneBias="0"/>
      </p:ext>
      <p:ext uri="http://customooxmlschemas.google.com/">
        <go:slidesCustomData xmlns:go="http://customooxmlschemas.google.com/" commentPostId="AAAAYRpwf6E"/>
      </p:ext>
    </p:extLst>
  </p:cm>
</p:cmLst>
</file>

<file path=ppt/comments/comment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6" dt="2022-05-04T11:07:05.291">
    <p:pos x="0" y="-15"/>
    <p:text>Heading - "Parameter 6 - Product Features"</p:text>
    <p:extLst>
      <p:ext uri="{C676402C-5697-4E1C-873F-D02D1690AC5C}">
        <p15:threadingInfo timeZoneBias="0"/>
      </p:ext>
      <p:ext uri="http://customooxmlschemas.google.com/">
        <go:slidesCustomData xmlns:go="http://customooxmlschemas.google.com/" commentPostId="AAAAYRpwf6M"/>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5-04T08:29:34.449">
    <p:pos x="0" y="0"/>
    <p:text>Heading can be "Step 1a: Use Common Listing"</p:text>
    <p:extLst>
      <p:ext uri="{C676402C-5697-4E1C-873F-D02D1690AC5C}">
        <p15:threadingInfo timeZoneBias="0"/>
      </p:ext>
      <p:ext uri="http://customooxmlschemas.google.com/">
        <go:slidesCustomData xmlns:go="http://customooxmlschemas.google.com/" commentPostId="AAAAY_CghfU"/>
      </p:ext>
    </p:extLst>
  </p:cm>
</p:cmLst>
</file>

<file path=ppt/comments/comment4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7" dt="2022-05-04T11:07:37.810">
    <p:pos x="0" y="-15"/>
    <p:text>Heading - "Parameter 7 - Product Ratings"</p:text>
    <p:extLst>
      <p:ext uri="{C676402C-5697-4E1C-873F-D02D1690AC5C}">
        <p15:threadingInfo timeZoneBias="0"/>
      </p:ext>
      <p:ext uri="http://customooxmlschemas.google.com/">
        <go:slidesCustomData xmlns:go="http://customooxmlschemas.google.com/" commentPostId="AAAAYRpwf6Q"/>
      </p:ext>
    </p:extLst>
  </p:cm>
</p:cmLst>
</file>

<file path=ppt/comments/comment4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8" dt="2022-05-04T11:09:24.053">
    <p:pos x="0" y="-15"/>
    <p:text>Heading - "Parameter 7 - Product Ratings"</p:text>
    <p:extLst>
      <p:ext uri="{C676402C-5697-4E1C-873F-D02D1690AC5C}">
        <p15:threadingInfo timeZoneBias="0"/>
      </p:ext>
      <p:ext uri="http://customooxmlschemas.google.com/">
        <go:slidesCustomData xmlns:go="http://customooxmlschemas.google.com/" commentPostId="AAAAYRpwf6Y"/>
      </p:ext>
    </p:extLst>
  </p:cm>
  <p:cm authorId="0" idx="49" dt="2022-05-04T11:10:46.020">
    <p:pos x="1647" y="3370"/>
    <p:text>Good customer service + Quick response to complaints</p:text>
    <p:extLst>
      <p:ext uri="{C676402C-5697-4E1C-873F-D02D1690AC5C}">
        <p15:threadingInfo timeZoneBias="0"/>
      </p:ext>
      <p:ext uri="http://customooxmlschemas.google.com/">
        <go:slidesCustomData xmlns:go="http://customooxmlschemas.google.com/" commentPostId="AAAAYRpwf6c"/>
      </p:ext>
    </p:extLst>
  </p:cm>
</p:cmLst>
</file>

<file path=ppt/comments/comment4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0" dt="2022-05-04T11:12:23.746">
    <p:pos x="1647" y="418"/>
    <p:text>Add on screen text - " Tips to improve ratings</p:text>
    <p:extLst>
      <p:ext uri="{C676402C-5697-4E1C-873F-D02D1690AC5C}">
        <p15:threadingInfo timeZoneBias="0"/>
      </p:ext>
      <p:ext uri="http://customooxmlschemas.google.com/">
        <go:slidesCustomData xmlns:go="http://customooxmlschemas.google.com/" commentPostId="AAAAYRpwf6k"/>
      </p:ext>
    </p:extLst>
  </p:cm>
  <p:cm authorId="0" idx="51" dt="2022-05-04T11:11:11.435">
    <p:pos x="0" y="-15"/>
    <p:text>Heading - "Parameter 7 - Product Ratings"</p:text>
    <p:extLst>
      <p:ext uri="{C676402C-5697-4E1C-873F-D02D1690AC5C}">
        <p15:threadingInfo timeZoneBias="0"/>
      </p:ext>
      <p:ext uri="http://customooxmlschemas.google.com/">
        <go:slidesCustomData xmlns:go="http://customooxmlschemas.google.com/" commentPostId="AAAAYRpwf6g"/>
      </p:ext>
    </p:extLst>
  </p:cm>
</p:cmLst>
</file>

<file path=ppt/comments/comment4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2" dt="2022-05-04T11:14:08.419">
    <p:pos x="1647" y="3370"/>
    <p:text>Number it</p:text>
    <p:extLst>
      <p:ext uri="{C676402C-5697-4E1C-873F-D02D1690AC5C}">
        <p15:threadingInfo timeZoneBias="0"/>
      </p:ext>
      <p:ext uri="http://customooxmlschemas.google.com/">
        <go:slidesCustomData xmlns:go="http://customooxmlschemas.google.com/" commentPostId="AAAAYRpwf6s"/>
      </p:ext>
    </p:extLst>
  </p:cm>
  <p:cm authorId="0" idx="53" dt="2022-05-04T11:12:50.030">
    <p:pos x="0" y="-15"/>
    <p:text>Heading - "Parameter 7 - Product Ratings"</p:text>
    <p:extLst>
      <p:ext uri="{C676402C-5697-4E1C-873F-D02D1690AC5C}">
        <p15:threadingInfo timeZoneBias="0"/>
      </p:ext>
      <p:ext uri="http://customooxmlschemas.google.com/">
        <go:slidesCustomData xmlns:go="http://customooxmlschemas.google.com/" commentPostId="AAAAYRpwf6o"/>
      </p:ext>
    </p:extLst>
  </p:cm>
</p:cmLst>
</file>

<file path=ppt/comments/comment4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4" dt="2022-05-04T11:14:38.186">
    <p:pos x="895" y="270"/>
    <p:text>Add On screen text for uniformity and number it</p:text>
    <p:extLst>
      <p:ext uri="{C676402C-5697-4E1C-873F-D02D1690AC5C}">
        <p15:threadingInfo timeZoneBias="0"/>
      </p:ext>
      <p:ext uri="http://customooxmlschemas.google.com/">
        <go:slidesCustomData xmlns:go="http://customooxmlschemas.google.com/" commentPostId="AAAAYRpwf6w"/>
      </p:ext>
    </p:extLst>
  </p:cm>
</p:cmLst>
</file>

<file path=ppt/comments/comment4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5" dt="2022-05-04T11:14:48.262">
    <p:pos x="1647" y="3370"/>
    <p:text>Number it</p:text>
    <p:extLst>
      <p:ext uri="{C676402C-5697-4E1C-873F-D02D1690AC5C}">
        <p15:threadingInfo timeZoneBias="0"/>
      </p:ext>
      <p:ext uri="http://customooxmlschemas.google.com/">
        <go:slidesCustomData xmlns:go="http://customooxmlschemas.google.com/" commentPostId="AAAAYRpwf60"/>
      </p:ext>
    </p:extLst>
  </p:cm>
</p:cmLst>
</file>

<file path=ppt/comments/comment4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6" dt="2022-05-04T11:15:46.400">
    <p:pos x="0" y="-15"/>
    <p:text>Examples of Good and Bad Product Listing</p:text>
    <p:extLst>
      <p:ext uri="{C676402C-5697-4E1C-873F-D02D1690AC5C}">
        <p15:threadingInfo timeZoneBias="0"/>
      </p:ext>
      <p:ext uri="http://customooxmlschemas.google.com/">
        <go:slidesCustomData xmlns:go="http://customooxmlschemas.google.com/" commentPostId="AAAAYRpwf64"/>
      </p:ext>
    </p:extLst>
  </p:cm>
</p:cmLst>
</file>

<file path=ppt/comments/comment4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7" dt="2022-05-04T12:50:31.059">
    <p:pos x="0" y="-15"/>
    <p:text>Example of a Good Listing</p:text>
    <p:extLst>
      <p:ext uri="{C676402C-5697-4E1C-873F-D02D1690AC5C}">
        <p15:threadingInfo timeZoneBias="0"/>
      </p:ext>
      <p:ext uri="http://customooxmlschemas.google.com/">
        <go:slidesCustomData xmlns:go="http://customooxmlschemas.google.com/" commentPostId="AAAAY--cB5I"/>
      </p:ext>
    </p:extLst>
  </p:cm>
</p:cmLst>
</file>

<file path=ppt/comments/comment4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8" dt="2022-05-04T12:50:47.446">
    <p:pos x="-98" y="-407"/>
    <p:text>Heading - Example of a Good Listing</p:text>
    <p:extLst>
      <p:ext uri="{C676402C-5697-4E1C-873F-D02D1690AC5C}">
        <p15:threadingInfo timeZoneBias="0"/>
      </p:ext>
      <p:ext uri="http://customooxmlschemas.google.com/">
        <go:slidesCustomData xmlns:go="http://customooxmlschemas.google.com/" commentPostId="AAAAY--cB5M"/>
      </p:ext>
    </p:extLst>
  </p:cm>
</p:cmLst>
</file>

<file path=ppt/comments/comment4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9" dt="2022-05-04T12:51:05.649">
    <p:pos x="0" y="-15"/>
    <p:text>Heading - Example of a Good Listing</p:text>
    <p:extLst>
      <p:ext uri="{C676402C-5697-4E1C-873F-D02D1690AC5C}">
        <p15:threadingInfo timeZoneBias="0"/>
      </p:ext>
      <p:ext uri="http://customooxmlschemas.google.com/">
        <go:slidesCustomData xmlns:go="http://customooxmlschemas.google.com/" commentPostId="AAAAY--cB5Q"/>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5-04T08:29:43.813">
    <p:pos x="0" y="0"/>
    <p:text>Heading " Step 2: Classify your products under appropriate categories"</p:text>
    <p:extLst>
      <p:ext uri="{C676402C-5697-4E1C-873F-D02D1690AC5C}">
        <p15:threadingInfo timeZoneBias="0"/>
      </p:ext>
      <p:ext uri="http://customooxmlschemas.google.com/">
        <go:slidesCustomData xmlns:go="http://customooxmlschemas.google.com/" commentPostId="AAAAY_Cghfc"/>
      </p:ext>
    </p:extLst>
  </p:cm>
</p:cmLst>
</file>

<file path=ppt/comments/comment5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0" dt="2022-05-04T12:51:16.623">
    <p:pos x="0" y="-15"/>
    <p:text>Heading - Example of a Bad Listing</p:text>
    <p:extLst>
      <p:ext uri="{C676402C-5697-4E1C-873F-D02D1690AC5C}">
        <p15:threadingInfo timeZoneBias="0"/>
      </p:ext>
      <p:ext uri="http://customooxmlschemas.google.com/">
        <go:slidesCustomData xmlns:go="http://customooxmlschemas.google.com/" commentPostId="AAAAY--cB5U"/>
      </p:ext>
    </p:extLst>
  </p:cm>
</p:cmLst>
</file>

<file path=ppt/comments/comment5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1" dt="2022-05-04T12:54:23.501">
    <p:pos x="0" y="-15"/>
    <p:text>Not conclusion. Heading - Walmart Dashboard for Product Listing Quality</p:text>
    <p:extLst>
      <p:ext uri="{C676402C-5697-4E1C-873F-D02D1690AC5C}">
        <p15:threadingInfo timeZoneBias="0"/>
      </p:ext>
      <p:ext uri="http://customooxmlschemas.google.com/">
        <go:slidesCustomData xmlns:go="http://customooxmlschemas.google.com/" commentPostId="AAAAY--cB5c"/>
      </p:ext>
    </p:extLst>
  </p:cm>
</p:cmLst>
</file>

<file path=ppt/comments/comment5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2" dt="2022-05-04T12:52:56.093">
    <p:pos x="267" y="504"/>
    <p:text>Heading - Key Takeaways</p:text>
    <p:extLst>
      <p:ext uri="{C676402C-5697-4E1C-873F-D02D1690AC5C}">
        <p15:threadingInfo timeZoneBias="0"/>
      </p:ext>
      <p:ext uri="http://customooxmlschemas.google.com/">
        <go:slidesCustomData xmlns:go="http://customooxmlschemas.google.com/" commentPostId="AAAAY--cB5Y"/>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5-04T08:31:17.931">
    <p:pos x="0" y="0"/>
    <p:text>Heading " Step 2: Classify your products under appropriate categories"</p:text>
    <p:extLst>
      <p:ext uri="{C676402C-5697-4E1C-873F-D02D1690AC5C}">
        <p15:threadingInfo timeZoneBias="0"/>
      </p:ext>
      <p:ext uri="http://customooxmlschemas.google.com/">
        <go:slidesCustomData xmlns:go="http://customooxmlschemas.google.com/" commentPostId="AAAAY_Cghfg"/>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5-04T08:32:57.002">
    <p:pos x="0" y="0"/>
    <p:text>Heading "Step 3: Fill Product's Information"</p:text>
    <p:extLst>
      <p:ext uri="{C676402C-5697-4E1C-873F-D02D1690AC5C}">
        <p15:threadingInfo timeZoneBias="0"/>
      </p:ext>
      <p:ext uri="http://customooxmlschemas.google.com/">
        <go:slidesCustomData xmlns:go="http://customooxmlschemas.google.com/" commentPostId="AAAAY_Cghfk"/>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5-04T08:33:04.719">
    <p:pos x="0" y="0"/>
    <p:text>Heading "Step 3: Fill Product's Information"</p:text>
    <p:extLst>
      <p:ext uri="{C676402C-5697-4E1C-873F-D02D1690AC5C}">
        <p15:threadingInfo timeZoneBias="0"/>
      </p:ext>
      <p:ext uri="http://customooxmlschemas.google.com/">
        <go:slidesCustomData xmlns:go="http://customooxmlschemas.google.com/" commentPostId="AAAAY_Cghfo"/>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5-04T08:33:42.329">
    <p:pos x="0" y="0"/>
    <p:text>Heading "Step 3: Fill Product's Information"</p:text>
    <p:extLst>
      <p:ext uri="{C676402C-5697-4E1C-873F-D02D1690AC5C}">
        <p15:threadingInfo timeZoneBias="0"/>
      </p:ext>
      <p:ext uri="http://customooxmlschemas.google.com/">
        <go:slidesCustomData xmlns:go="http://customooxmlschemas.google.com/" commentPostId="AAAAY_n3No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800"/>
              <a:buFont typeface="Calibri"/>
              <a:buNone/>
            </a:pPr>
            <a:r>
              <a:rPr lang="en-GB" sz="1800">
                <a:latin typeface="Calibri"/>
                <a:ea typeface="Calibri"/>
                <a:cs typeface="Calibri"/>
                <a:sym typeface="Calibri"/>
              </a:rPr>
              <a:t>Michael: Well, to begin with, can you please explain me how to list my product in the marketplace?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rPr lang="en-GB"/>
              <a:t>Retain the background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Make the man on the LHS to talk in sync with the VO </a:t>
            </a:r>
            <a:endParaRPr/>
          </a:p>
        </p:txBody>
      </p:sp>
      <p:sp>
        <p:nvSpPr>
          <p:cNvPr id="178" name="Google Shape;17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800"/>
              <a:buFont typeface="Calibri"/>
              <a:buNone/>
            </a:pPr>
            <a:r>
              <a:rPr lang="en-GB" sz="1800">
                <a:latin typeface="Calibri"/>
                <a:ea typeface="Calibri"/>
                <a:cs typeface="Calibri"/>
                <a:sym typeface="Calibri"/>
              </a:rPr>
              <a:t>John: Sure Michael, I’ll surely explain all the details about product listing.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Make the man on the RHS to talk in sync with the VO </a:t>
            </a:r>
            <a:endParaRPr/>
          </a:p>
        </p:txBody>
      </p:sp>
      <p:sp>
        <p:nvSpPr>
          <p:cNvPr id="189" name="Google Shape;18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Many online shoppers search for product information before making purchases </a:t>
            </a:r>
            <a:r>
              <a:rPr lang="en-GB" sz="1800">
                <a:latin typeface="Calibri"/>
                <a:ea typeface="Calibri"/>
                <a:cs typeface="Calibri"/>
                <a:sym typeface="Calibri"/>
              </a:rPr>
              <a:t>and a product listing page is the first opportunity for a product to interact with—and impress—a potential customer.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 online shoppers” display the group of people on the LHS </a:t>
            </a:r>
            <a:endParaRPr/>
          </a:p>
          <a:p>
            <a:pPr indent="0" lvl="0" marL="0" rtl="0" algn="l">
              <a:lnSpc>
                <a:spcPct val="100000"/>
              </a:lnSpc>
              <a:spcBef>
                <a:spcPts val="0"/>
              </a:spcBef>
              <a:spcAft>
                <a:spcPts val="0"/>
              </a:spcAft>
              <a:buSzPts val="1400"/>
              <a:buNone/>
            </a:pPr>
            <a:r>
              <a:rPr lang="en-GB"/>
              <a:t>Animate them like waving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@”product listing page” display the laptop screen with list of products </a:t>
            </a:r>
            <a:endParaRPr/>
          </a:p>
        </p:txBody>
      </p:sp>
      <p:sp>
        <p:nvSpPr>
          <p:cNvPr id="200" name="Google Shape;20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 </a:t>
            </a:r>
            <a:endParaRPr/>
          </a:p>
          <a:p>
            <a:pPr indent="0" lvl="0" marL="0" rtl="0" algn="l">
              <a:lnSpc>
                <a:spcPct val="100000"/>
              </a:lnSpc>
              <a:spcBef>
                <a:spcPts val="0"/>
              </a:spcBef>
              <a:spcAft>
                <a:spcPts val="0"/>
              </a:spcAft>
              <a:buSzPts val="1400"/>
              <a:buNone/>
            </a:pPr>
            <a:r>
              <a:rPr lang="en-GB"/>
              <a:t>Let us look at some of the points to list your products on the Walmart Marketplace.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 </a:t>
            </a:r>
            <a:endParaRPr/>
          </a:p>
          <a:p>
            <a:pPr indent="0" lvl="0" marL="0" rtl="0" algn="l">
              <a:lnSpc>
                <a:spcPct val="100000"/>
              </a:lnSpc>
              <a:spcBef>
                <a:spcPts val="0"/>
              </a:spcBef>
              <a:spcAft>
                <a:spcPts val="0"/>
              </a:spcAft>
              <a:buSzPts val="1400"/>
              <a:buNone/>
            </a:pPr>
            <a:r>
              <a:rPr lang="en-GB"/>
              <a:t>@” let us” bring in John on the RHS of screen and make him talk as per the VO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Animate man on the LHS to move his head like listening </a:t>
            </a:r>
            <a:endParaRPr/>
          </a:p>
        </p:txBody>
      </p:sp>
      <p:sp>
        <p:nvSpPr>
          <p:cNvPr id="210" name="Google Shape;21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800"/>
              <a:buFont typeface="Calibri"/>
              <a:buNone/>
            </a:pPr>
            <a:r>
              <a:rPr lang="en-GB" sz="1800">
                <a:latin typeface="Calibri"/>
                <a:ea typeface="Calibri"/>
                <a:cs typeface="Calibri"/>
                <a:sym typeface="Calibri"/>
              </a:rPr>
              <a:t>When you sell your own product/s, you will have to create a new listing. This means that you are the first seller to sell that product in the Walmart Marketplace. </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 @” sell” place an image of man and animate him like thinking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@”means” display a bubble over his head and insert the laptop image </a:t>
            </a:r>
            <a:endParaRPr/>
          </a:p>
        </p:txBody>
      </p:sp>
      <p:sp>
        <p:nvSpPr>
          <p:cNvPr id="221" name="Google Shape;22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800"/>
              <a:buFont typeface="Calibri"/>
              <a:buNone/>
            </a:pPr>
            <a:r>
              <a:rPr lang="en-GB" sz="1800">
                <a:latin typeface="Calibri"/>
                <a:ea typeface="Calibri"/>
                <a:cs typeface="Calibri"/>
                <a:sym typeface="Calibri"/>
              </a:rPr>
              <a:t>When there are multiple merchants selling the same product that you are, you will be sharing a common listing. You should use the same and need not create a new list. </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@multiple e-commerce sellers, display the </a:t>
            </a:r>
            <a:endParaRPr/>
          </a:p>
          <a:p>
            <a:pPr indent="0" lvl="0" marL="0" rtl="0" algn="l">
              <a:lnSpc>
                <a:spcPct val="100000"/>
              </a:lnSpc>
              <a:spcBef>
                <a:spcPts val="0"/>
              </a:spcBef>
              <a:spcAft>
                <a:spcPts val="0"/>
              </a:spcAft>
              <a:buSzPts val="1400"/>
              <a:buNone/>
            </a:pPr>
            <a:r>
              <a:rPr lang="en-GB"/>
              <a:t>@” when” display the image of man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Make him talk as per the VO. </a:t>
            </a:r>
            <a:endParaRPr/>
          </a:p>
          <a:p>
            <a:pPr indent="0" lvl="0" marL="0" rtl="0" algn="l">
              <a:lnSpc>
                <a:spcPct val="100000"/>
              </a:lnSpc>
              <a:spcBef>
                <a:spcPts val="0"/>
              </a:spcBef>
              <a:spcAft>
                <a:spcPts val="0"/>
              </a:spcAft>
              <a:buSzPts val="1400"/>
              <a:buNone/>
            </a:pPr>
            <a:r>
              <a:t/>
            </a:r>
            <a:endParaRPr/>
          </a:p>
        </p:txBody>
      </p:sp>
      <p:sp>
        <p:nvSpPr>
          <p:cNvPr id="232" name="Google Shape;23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Select the product category and subcategorize to classify the item which you want to sell. </a:t>
            </a:r>
            <a:endParaRPr/>
          </a:p>
          <a:p>
            <a:pPr indent="0" lvl="0" marL="0" rtl="0" algn="l">
              <a:lnSpc>
                <a:spcPct val="100000"/>
              </a:lnSpc>
              <a:spcBef>
                <a:spcPts val="0"/>
              </a:spcBef>
              <a:spcAft>
                <a:spcPts val="0"/>
              </a:spcAft>
              <a:buSzPts val="1400"/>
              <a:buNone/>
            </a:pPr>
            <a:r>
              <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GD notes:</a:t>
            </a:r>
            <a:endParaRPr/>
          </a:p>
          <a:p>
            <a:pPr indent="0" lvl="0" marL="0" rtl="0" algn="l">
              <a:lnSpc>
                <a:spcPct val="100000"/>
              </a:lnSpc>
              <a:spcBef>
                <a:spcPts val="0"/>
              </a:spcBef>
              <a:spcAft>
                <a:spcPts val="0"/>
              </a:spcAft>
              <a:buSzPts val="1400"/>
              <a:buNone/>
            </a:pPr>
            <a:r>
              <a:rPr lang="en-GB"/>
              <a:t>@”category” display the image of various product categories </a:t>
            </a:r>
            <a:endParaRPr/>
          </a:p>
        </p:txBody>
      </p:sp>
      <p:sp>
        <p:nvSpPr>
          <p:cNvPr id="253" name="Google Shape;25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If you think that your product can be listed in multiple categories, look at how the other sellers have categorized their products.</a:t>
            </a:r>
            <a:endParaRPr/>
          </a:p>
          <a:p>
            <a:pPr indent="0" lvl="0" marL="0" rtl="0" algn="l">
              <a:lnSpc>
                <a:spcPct val="100000"/>
              </a:lnSpc>
              <a:spcBef>
                <a:spcPts val="0"/>
              </a:spcBef>
              <a:spcAft>
                <a:spcPts val="0"/>
              </a:spcAft>
              <a:buSzPts val="1400"/>
              <a:buNone/>
            </a:pPr>
            <a:r>
              <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GD notes: </a:t>
            </a:r>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Use the same man on LHS and RHS </a:t>
            </a:r>
            <a:endParaRPr/>
          </a:p>
          <a:p>
            <a:pPr indent="0" lvl="0" marL="0" rtl="0" algn="l">
              <a:lnSpc>
                <a:spcPct val="100000"/>
              </a:lnSpc>
              <a:spcBef>
                <a:spcPts val="0"/>
              </a:spcBef>
              <a:spcAft>
                <a:spcPts val="0"/>
              </a:spcAft>
              <a:buSzPts val="1400"/>
              <a:buNone/>
            </a:pPr>
            <a:r>
              <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rPr lang="en-GB"/>
              <a:t>@” product” insert the image of man thinking on the LHS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On the RHS @” other” display image of man looking at the laptop and display a callout saying:” How have the others done it?” </a:t>
            </a:r>
            <a:endParaRPr/>
          </a:p>
        </p:txBody>
      </p:sp>
      <p:sp>
        <p:nvSpPr>
          <p:cNvPr id="263" name="Google Shape;26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Once you choose the appropriate category, you will be enabled to fill the product listing’s information</a:t>
            </a:r>
            <a:endParaRPr/>
          </a:p>
          <a:p>
            <a:pPr indent="0" lvl="0" marL="0" rtl="0" algn="l">
              <a:lnSpc>
                <a:spcPct val="100000"/>
              </a:lnSpc>
              <a:spcBef>
                <a:spcPts val="0"/>
              </a:spcBef>
              <a:spcAft>
                <a:spcPts val="0"/>
              </a:spcAft>
              <a:buSzPts val="1400"/>
              <a:buNone/>
            </a:pPr>
            <a:r>
              <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GD notes:</a:t>
            </a:r>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@once you choose, fade in the image along with John’s image</a:t>
            </a:r>
            <a:endParaRPr/>
          </a:p>
          <a:p>
            <a:pPr indent="0" lvl="0" marL="0" rtl="0" algn="l">
              <a:lnSpc>
                <a:spcPct val="100000"/>
              </a:lnSpc>
              <a:spcBef>
                <a:spcPts val="0"/>
              </a:spcBef>
              <a:spcAft>
                <a:spcPts val="0"/>
              </a:spcAft>
              <a:buSzPts val="1400"/>
              <a:buNone/>
            </a:pPr>
            <a:r>
              <a:rPr lang="en-GB"/>
              <a:t>Display the OST over the man @” fill ” </a:t>
            </a:r>
            <a:endParaRPr/>
          </a:p>
          <a:p>
            <a:pPr indent="0" lvl="0" marL="0" rtl="0" algn="l">
              <a:lnSpc>
                <a:spcPct val="100000"/>
              </a:lnSpc>
              <a:spcBef>
                <a:spcPts val="0"/>
              </a:spcBef>
              <a:spcAft>
                <a:spcPts val="0"/>
              </a:spcAft>
              <a:buSzPts val="1400"/>
              <a:buNone/>
            </a:pPr>
            <a:r>
              <a:t/>
            </a:r>
            <a:endParaRPr/>
          </a:p>
        </p:txBody>
      </p:sp>
      <p:sp>
        <p:nvSpPr>
          <p:cNvPr id="274" name="Google Shape;27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800"/>
              <a:buFont typeface="Calibri"/>
              <a:buNone/>
            </a:pPr>
            <a:r>
              <a:rPr lang="en-GB" sz="1800">
                <a:latin typeface="Calibri"/>
                <a:ea typeface="Calibri"/>
                <a:cs typeface="Calibri"/>
                <a:sym typeface="Calibri"/>
              </a:rPr>
              <a:t>You will be asked to fill in the product title, product description, and images. This is the most crucial part in listing your product.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Display the infographic @” Asked” and insert the text in sync with VO </a:t>
            </a:r>
            <a:endParaRPr/>
          </a:p>
          <a:p>
            <a:pPr indent="0" lvl="0" marL="0" rtl="0" algn="l">
              <a:lnSpc>
                <a:spcPct val="100000"/>
              </a:lnSpc>
              <a:spcBef>
                <a:spcPts val="0"/>
              </a:spcBef>
              <a:spcAft>
                <a:spcPts val="0"/>
              </a:spcAft>
              <a:buSzPts val="1400"/>
              <a:buNone/>
            </a:pPr>
            <a:r>
              <a:t/>
            </a:r>
            <a:endParaRPr/>
          </a:p>
        </p:txBody>
      </p:sp>
      <p:sp>
        <p:nvSpPr>
          <p:cNvPr id="284" name="Google Shape;28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Welcome to this module on Walmart’s Product Listing. </a:t>
            </a:r>
            <a:endParaRPr/>
          </a:p>
          <a:p>
            <a:pPr indent="0" lvl="0" marL="0" rtl="0" algn="l">
              <a:lnSpc>
                <a:spcPct val="100000"/>
              </a:lnSpc>
              <a:spcBef>
                <a:spcPts val="0"/>
              </a:spcBef>
              <a:spcAft>
                <a:spcPts val="0"/>
              </a:spcAft>
              <a:buSzPts val="1400"/>
              <a:buNone/>
            </a:pPr>
            <a:r>
              <a:rPr lang="en-GB"/>
              <a:t>Click start to begin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rtl="0" algn="l">
              <a:lnSpc>
                <a:spcPct val="100000"/>
              </a:lnSpc>
              <a:spcBef>
                <a:spcPts val="0"/>
              </a:spcBef>
              <a:spcAft>
                <a:spcPts val="0"/>
              </a:spcAft>
              <a:buSzPts val="1400"/>
              <a:buNone/>
            </a:pPr>
            <a:r>
              <a:rPr lang="en-GB"/>
              <a:t>UI will be created and user will click start to begin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2" name="Google Shape;9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The details that you provide should be engaging and informative at the same time. Most importantly, it should be convincing enough for the buyers to purchase your products.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 engaging and informative” display the image and the text box one after the other </a:t>
            </a:r>
            <a:endParaRPr/>
          </a:p>
          <a:p>
            <a:pPr indent="0" lvl="0" marL="0" rtl="0" algn="l">
              <a:lnSpc>
                <a:spcPct val="100000"/>
              </a:lnSpc>
              <a:spcBef>
                <a:spcPts val="0"/>
              </a:spcBef>
              <a:spcAft>
                <a:spcPts val="0"/>
              </a:spcAft>
              <a:buSzPts val="1400"/>
              <a:buNone/>
            </a:pPr>
            <a:r>
              <a:rPr lang="en-GB"/>
              <a:t>@Most important, fade in image 2</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@”buyers” show the group on the RHS </a:t>
            </a:r>
            <a:endParaRPr/>
          </a:p>
          <a:p>
            <a:pPr indent="0" lvl="0" marL="0" rtl="0" algn="l">
              <a:lnSpc>
                <a:spcPct val="100000"/>
              </a:lnSpc>
              <a:spcBef>
                <a:spcPts val="0"/>
              </a:spcBef>
              <a:spcAft>
                <a:spcPts val="0"/>
              </a:spcAft>
              <a:buSzPts val="1400"/>
              <a:buNone/>
            </a:pPr>
            <a:r>
              <a:t/>
            </a:r>
            <a:endParaRPr/>
          </a:p>
        </p:txBody>
      </p:sp>
      <p:sp>
        <p:nvSpPr>
          <p:cNvPr id="295" name="Google Shape;29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extLst>
                  <a:ext uri="http://customooxmlschemas.google.com/">
                    <go:slidesCustomData xmlns:go="http://customooxmlschemas.google.com/" textRoundtripDataId="7"/>
                  </a:ext>
                </a:extLst>
              </a:rPr>
              <a:t>Some of the key parameters to optimize your product listing are</a:t>
            </a:r>
            <a:r>
              <a:rPr lang="en-GB"/>
              <a:t>: </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Category Mapping</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Variant Listing</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Number of Product Images</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Product Title</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Product Description</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Product Review</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rPr lang="en-GB"/>
              <a:t>Insert an infographic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Insert the text box in clockwise manner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Animate the arrows to point towards the center </a:t>
            </a:r>
            <a:endParaRPr/>
          </a:p>
        </p:txBody>
      </p:sp>
      <p:sp>
        <p:nvSpPr>
          <p:cNvPr id="308" name="Google Shape;30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extLst>
                  <a:ext uri="http://customooxmlschemas.google.com/">
                    <go:slidesCustomData xmlns:go="http://customooxmlschemas.google.com/" textRoundtripDataId="8"/>
                  </a:ext>
                </a:extLst>
              </a:rPr>
              <a:t>VO</a:t>
            </a:r>
            <a:r>
              <a:rPr lang="en-GB"/>
              <a:t>:</a:t>
            </a:r>
            <a:endParaRPr/>
          </a:p>
          <a:p>
            <a:pPr indent="0" lvl="0" marL="0" rtl="0" algn="l">
              <a:lnSpc>
                <a:spcPct val="100000"/>
              </a:lnSpc>
              <a:spcBef>
                <a:spcPts val="0"/>
              </a:spcBef>
              <a:spcAft>
                <a:spcPts val="0"/>
              </a:spcAft>
              <a:buSzPts val="1400"/>
              <a:buNone/>
            </a:pPr>
            <a:r>
              <a:rPr lang="en-GB"/>
              <a:t>It is important to map the product type from your online store </a:t>
            </a:r>
            <a:r>
              <a:rPr lang="en-GB" sz="1800">
                <a:latin typeface="Calibri"/>
                <a:ea typeface="Calibri"/>
                <a:cs typeface="Calibri"/>
                <a:sym typeface="Calibri"/>
              </a:rPr>
              <a:t>with the correct category on Walmart. </a:t>
            </a:r>
            <a:endParaRPr/>
          </a:p>
          <a:p>
            <a:pPr indent="0" lvl="0" marL="0" rtl="0" algn="l">
              <a:lnSpc>
                <a:spcPct val="100000"/>
              </a:lnSpc>
              <a:spcBef>
                <a:spcPts val="0"/>
              </a:spcBef>
              <a:spcAft>
                <a:spcPts val="0"/>
              </a:spcAft>
              <a:buSzPts val="1400"/>
              <a:buNone/>
            </a:pPr>
            <a:r>
              <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GD notes:</a:t>
            </a:r>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Show in computer on Walmart page </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rPr lang="en-GB"/>
              <a:t>@product type display the images on the LHS of the screen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@”correct category” display the image on the RHS with an arrow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Display a incorrect sign on the RHS image </a:t>
            </a:r>
            <a:endParaRPr/>
          </a:p>
        </p:txBody>
      </p:sp>
      <p:sp>
        <p:nvSpPr>
          <p:cNvPr id="324" name="Google Shape;32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When you add a new product type in your Walmart store, you also need to do category mapping for the products you want to sell on Walmart.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sz="1200">
                <a:latin typeface="Calibri"/>
                <a:ea typeface="Calibri"/>
                <a:cs typeface="Calibri"/>
                <a:sym typeface="Calibri"/>
              </a:rPr>
              <a:t>Show in computer on Walmart page </a:t>
            </a:r>
            <a:endParaRPr/>
          </a:p>
          <a:p>
            <a:pPr indent="0" lvl="0" marL="0" rtl="0" algn="l">
              <a:lnSpc>
                <a:spcPct val="100000"/>
              </a:lnSpc>
              <a:spcBef>
                <a:spcPts val="0"/>
              </a:spcBef>
              <a:spcAft>
                <a:spcPts val="0"/>
              </a:spcAft>
              <a:buSzPts val="1400"/>
              <a:buNone/>
            </a:pPr>
            <a:r>
              <a:rPr lang="en-GB"/>
              <a:t>@” new product” display the images one after the other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@”mapping” display the text box on the RHS and insert the arrow. </a:t>
            </a:r>
            <a:endParaRPr/>
          </a:p>
        </p:txBody>
      </p:sp>
      <p:sp>
        <p:nvSpPr>
          <p:cNvPr id="337" name="Google Shape;33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200"/>
              <a:buFont typeface="Calibri"/>
              <a:buNone/>
            </a:pPr>
            <a:r>
              <a:rPr lang="en-GB"/>
              <a:t>For example when you are selling clothing type </a:t>
            </a:r>
            <a:r>
              <a:rPr lang="en-GB">
                <a:extLst>
                  <a:ext uri="http://customooxmlschemas.google.com/">
                    <go:slidesCustomData xmlns:go="http://customooxmlschemas.google.com/" textRoundtripDataId="11"/>
                  </a:ext>
                </a:extLst>
              </a:rPr>
              <a:t>products, select “Clothing” as the main category and the “clothing” as the sub category. </a:t>
            </a:r>
            <a:endParaRPr>
              <a:extLst>
                <a:ext uri="http://customooxmlschemas.google.com/">
                  <go:slidesCustomData xmlns:go="http://customooxmlschemas.google.com/" textRoundtripDataId="12"/>
                </a:ext>
              </a:extLst>
            </a:endParaRPr>
          </a:p>
          <a:p>
            <a:pPr indent="0" lvl="0" marL="0" rtl="0" algn="l">
              <a:lnSpc>
                <a:spcPct val="100000"/>
              </a:lnSpc>
              <a:spcBef>
                <a:spcPts val="0"/>
              </a:spcBef>
              <a:spcAft>
                <a:spcPts val="0"/>
              </a:spcAft>
              <a:buSzPts val="1400"/>
              <a:buNone/>
            </a:pPr>
            <a:r>
              <a:rPr lang="en-GB">
                <a:extLst>
                  <a:ext uri="http://customooxmlschemas.google.com/">
                    <go:slidesCustomData xmlns:go="http://customooxmlschemas.google.com/" textRoundtripDataId="13"/>
                  </a:ext>
                </a:extLst>
              </a:rPr>
              <a:t>Setting your products in the right category will ensure that the customers can search them easily.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rPr lang="en-GB" sz="1200">
                <a:latin typeface="Calibri"/>
                <a:ea typeface="Calibri"/>
                <a:cs typeface="Calibri"/>
                <a:sym typeface="Calibri"/>
              </a:rPr>
              <a:t>Show in computer on Walmart page </a:t>
            </a:r>
            <a:endParaRPr/>
          </a:p>
          <a:p>
            <a:pPr indent="0" lvl="0" marL="0" rtl="0" algn="l">
              <a:lnSpc>
                <a:spcPct val="100000"/>
              </a:lnSpc>
              <a:spcBef>
                <a:spcPts val="0"/>
              </a:spcBef>
              <a:spcAft>
                <a:spcPts val="0"/>
              </a:spcAft>
              <a:buSzPts val="1400"/>
              <a:buNone/>
            </a:pPr>
            <a:r>
              <a:rPr lang="en-GB"/>
              <a:t>@” products” display the clothes and the electronic devices image on the LHS of the screen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category” display the text box with the arrow on the RHS </a:t>
            </a:r>
            <a:endParaRPr/>
          </a:p>
        </p:txBody>
      </p:sp>
      <p:sp>
        <p:nvSpPr>
          <p:cNvPr id="351" name="Google Shape;35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Click the factors button to view the parameters that can break or boost the process of Marketplace product listing.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 </a:t>
            </a:r>
            <a:endParaRPr/>
          </a:p>
          <a:p>
            <a:pPr indent="0" lvl="0" marL="0" rtl="0" algn="l">
              <a:lnSpc>
                <a:spcPct val="100000"/>
              </a:lnSpc>
              <a:spcBef>
                <a:spcPts val="0"/>
              </a:spcBef>
              <a:spcAft>
                <a:spcPts val="0"/>
              </a:spcAft>
              <a:buSzPts val="1400"/>
              <a:buNone/>
            </a:pPr>
            <a:r>
              <a:rPr lang="en-GB"/>
              <a:t>@”factors” display the image and make people in the image to move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@parameters create a UI and user will be able to use the Factors button </a:t>
            </a:r>
            <a:endParaRPr/>
          </a:p>
        </p:txBody>
      </p:sp>
      <p:sp>
        <p:nvSpPr>
          <p:cNvPr id="367" name="Google Shape;36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7000"/>
              </a:lnSpc>
              <a:spcBef>
                <a:spcPts val="0"/>
              </a:spcBef>
              <a:spcAft>
                <a:spcPts val="0"/>
              </a:spcAft>
              <a:buClr>
                <a:schemeClr val="dk1"/>
              </a:buClr>
              <a:buSzPts val="1800"/>
              <a:buFont typeface="Noto Sans Symbols"/>
              <a:buNone/>
            </a:pPr>
            <a:r>
              <a:rPr lang="en-GB" sz="1800">
                <a:latin typeface="Calibri"/>
                <a:ea typeface="Calibri"/>
                <a:cs typeface="Calibri"/>
                <a:sym typeface="Calibri"/>
              </a:rPr>
              <a:t>Keywords that are used:</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Number of images that have been uploaded </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Number of characters used in the title of the product </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Bullet points structuring </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How well the product description is given </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Number of reviews and ratings given for the product </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rtl="0" algn="l">
              <a:lnSpc>
                <a:spcPct val="100000"/>
              </a:lnSpc>
              <a:spcBef>
                <a:spcPts val="0"/>
              </a:spcBef>
              <a:spcAft>
                <a:spcPts val="0"/>
              </a:spcAft>
              <a:buSzPts val="1400"/>
              <a:buNone/>
            </a:pPr>
            <a:r>
              <a:rPr lang="en-GB"/>
              <a:t>@Keywords animate the image</a:t>
            </a:r>
            <a:endParaRPr/>
          </a:p>
          <a:p>
            <a:pPr indent="0" lvl="0" marL="0" rtl="0" algn="l">
              <a:lnSpc>
                <a:spcPct val="100000"/>
              </a:lnSpc>
              <a:spcBef>
                <a:spcPts val="0"/>
              </a:spcBef>
              <a:spcAft>
                <a:spcPts val="0"/>
              </a:spcAft>
              <a:buSzPts val="1400"/>
              <a:buNone/>
            </a:pPr>
            <a:r>
              <a:rPr lang="en-GB"/>
              <a:t>@Fade in the OST one by one in sync with the audio</a:t>
            </a:r>
            <a:endParaRPr/>
          </a:p>
          <a:p>
            <a:pPr indent="0" lvl="0" marL="0" rtl="0" algn="l">
              <a:lnSpc>
                <a:spcPct val="100000"/>
              </a:lnSpc>
              <a:spcBef>
                <a:spcPts val="0"/>
              </a:spcBef>
              <a:spcAft>
                <a:spcPts val="0"/>
              </a:spcAft>
              <a:buSzPts val="1400"/>
              <a:buNone/>
            </a:pPr>
            <a:r>
              <a:rPr lang="en-GB"/>
              <a:t>Animate the bullets in such a way that it should appear from the microscope</a:t>
            </a:r>
            <a:endParaRPr/>
          </a:p>
        </p:txBody>
      </p:sp>
      <p:sp>
        <p:nvSpPr>
          <p:cNvPr id="377" name="Google Shape;37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extLst>
                  <a:ext uri="http://customooxmlschemas.google.com/">
                    <go:slidesCustomData xmlns:go="http://customooxmlschemas.google.com/" textRoundtripDataId="15"/>
                  </a:ext>
                </a:extLst>
              </a:rPr>
              <a:t>VO:</a:t>
            </a:r>
            <a:endParaRPr/>
          </a:p>
          <a:p>
            <a:pPr indent="0" lvl="0" marL="0" rtl="0" algn="l">
              <a:lnSpc>
                <a:spcPct val="100000"/>
              </a:lnSpc>
              <a:spcBef>
                <a:spcPts val="0"/>
              </a:spcBef>
              <a:spcAft>
                <a:spcPts val="0"/>
              </a:spcAft>
              <a:buSzPts val="1400"/>
              <a:buNone/>
            </a:pPr>
            <a:r>
              <a:rPr lang="en-GB"/>
              <a:t>Variants are us</a:t>
            </a:r>
            <a:r>
              <a:rPr lang="en-GB">
                <a:extLst>
                  <a:ext uri="http://customooxmlschemas.google.com/">
                    <go:slidesCustomData xmlns:go="http://customooxmlschemas.google.com/" textRoundtripDataId="16"/>
                  </a:ext>
                </a:extLst>
              </a:rPr>
              <a:t>ually in a p</a:t>
            </a:r>
            <a:r>
              <a:rPr lang="en-GB"/>
              <a:t>roduct. People might prefer a different colour of your product and will really appreciate if your offer them a fair number of choices.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Show in computer on Walmart page </a:t>
            </a:r>
            <a:endParaRPr/>
          </a:p>
          <a:p>
            <a:pPr indent="0" lvl="0" marL="0" rtl="0" algn="l">
              <a:lnSpc>
                <a:spcPct val="100000"/>
              </a:lnSpc>
              <a:spcBef>
                <a:spcPts val="0"/>
              </a:spcBef>
              <a:spcAft>
                <a:spcPts val="0"/>
              </a:spcAft>
              <a:buSzPts val="1400"/>
              <a:buNone/>
            </a:pPr>
            <a:r>
              <a:rPr lang="en-GB"/>
              <a:t>@” variants” display a person using a laptop screen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prefer” zoom in on the screen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really” display the t-shirts one after the other </a:t>
            </a:r>
            <a:endParaRPr/>
          </a:p>
        </p:txBody>
      </p:sp>
      <p:sp>
        <p:nvSpPr>
          <p:cNvPr id="394" name="Google Shape;39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If you have variants in your product, instead of listing them individually, group them together.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 </a:t>
            </a:r>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Show in computer on Walmart page </a:t>
            </a:r>
            <a:endParaRPr/>
          </a:p>
          <a:p>
            <a:pPr indent="0" lvl="0" marL="0" rtl="0" algn="l">
              <a:lnSpc>
                <a:spcPct val="100000"/>
              </a:lnSpc>
              <a:spcBef>
                <a:spcPts val="0"/>
              </a:spcBef>
              <a:spcAft>
                <a:spcPts val="0"/>
              </a:spcAft>
              <a:buSzPts val="1400"/>
              <a:buNone/>
            </a:pPr>
            <a:r>
              <a:rPr lang="en-GB"/>
              <a:t>@”variant” display a single t-shirt on the LHS of the screen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individually” show the image of t-shirt collection on the RHS of the screen </a:t>
            </a:r>
            <a:endParaRPr/>
          </a:p>
        </p:txBody>
      </p:sp>
      <p:sp>
        <p:nvSpPr>
          <p:cNvPr id="403" name="Google Shape;40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Always remember that nothing works better than a ‘one-stop-shop’ with a multitude of options.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one stop shop”  insert the icons one after the other and make them float. </a:t>
            </a:r>
            <a:endParaRPr/>
          </a:p>
        </p:txBody>
      </p:sp>
      <p:sp>
        <p:nvSpPr>
          <p:cNvPr id="416" name="Google Shape;41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This module will explain how a new product can be listed on the Walmart E-commerce page. It will also focus on the product listing policies and parameters to optimize the sellers’ products.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Animate the image in the background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@”explain” dhow the icons and text box as pop ups one by one in sync with the audio </a:t>
            </a:r>
            <a:endParaRPr/>
          </a:p>
          <a:p>
            <a:pPr indent="0" lvl="0" marL="0" rtl="0" algn="l">
              <a:lnSpc>
                <a:spcPct val="100000"/>
              </a:lnSpc>
              <a:spcBef>
                <a:spcPts val="0"/>
              </a:spcBef>
              <a:spcAft>
                <a:spcPts val="0"/>
              </a:spcAft>
              <a:buSzPts val="1400"/>
              <a:buNone/>
            </a:pPr>
            <a:r>
              <a:t/>
            </a:r>
            <a:endParaRPr/>
          </a:p>
        </p:txBody>
      </p:sp>
      <p:sp>
        <p:nvSpPr>
          <p:cNvPr id="103" name="Google Shape;1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extLst>
                  <a:ext uri="http://customooxmlschemas.google.com/">
                    <go:slidesCustomData xmlns:go="http://customooxmlschemas.google.com/" textRoundtripDataId="20"/>
                  </a:ext>
                </a:extLst>
              </a:rPr>
              <a:t>VO:</a:t>
            </a:r>
            <a:endParaRPr/>
          </a:p>
          <a:p>
            <a:pPr indent="0" lvl="0" marL="0" marR="0" rtl="0" algn="l">
              <a:lnSpc>
                <a:spcPct val="100000"/>
              </a:lnSpc>
              <a:spcBef>
                <a:spcPts val="0"/>
              </a:spcBef>
              <a:spcAft>
                <a:spcPts val="0"/>
              </a:spcAft>
              <a:buClr>
                <a:schemeClr val="dk1"/>
              </a:buClr>
              <a:buSzPts val="1200"/>
              <a:buFont typeface="Calibri"/>
              <a:buNone/>
            </a:pPr>
            <a:r>
              <a:rPr lang="en-GB"/>
              <a:t>A lot of customers are attracted to high quality images of the products listed on the website.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Show good quality images on Walmart page.</a:t>
            </a:r>
            <a:endParaRPr/>
          </a:p>
        </p:txBody>
      </p:sp>
      <p:sp>
        <p:nvSpPr>
          <p:cNvPr id="427" name="Google Shape;42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200"/>
              <a:buFont typeface="Calibri"/>
              <a:buNone/>
            </a:pPr>
            <a:r>
              <a:rPr lang="en-GB"/>
              <a:t>These images will give them a better perspective of how it might look like and is a sure way to attract customers.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Animate the two men in the image like having a conversation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Man on the RHS should make gestures and man on LHS should nod his head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Display a callout for the man in RHS in sync with the VO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Display a callout for the man in LHS in sync with the VO </a:t>
            </a:r>
            <a:endParaRPr/>
          </a:p>
        </p:txBody>
      </p:sp>
      <p:sp>
        <p:nvSpPr>
          <p:cNvPr id="437" name="Google Shape;43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When posting image of your product, make sure you have these three images: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Show Walmart page on a computer.</a:t>
            </a:r>
            <a:endParaRPr/>
          </a:p>
          <a:p>
            <a:pPr indent="0" lvl="0" marL="0" rtl="0" algn="l">
              <a:lnSpc>
                <a:spcPct val="100000"/>
              </a:lnSpc>
              <a:spcBef>
                <a:spcPts val="0"/>
              </a:spcBef>
              <a:spcAft>
                <a:spcPts val="0"/>
              </a:spcAft>
              <a:buSzPts val="1400"/>
              <a:buNone/>
            </a:pPr>
            <a:r>
              <a:t/>
            </a:r>
            <a:endParaRPr/>
          </a:p>
        </p:txBody>
      </p:sp>
      <p:sp>
        <p:nvSpPr>
          <p:cNvPr id="451" name="Google Shape;45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Main image: Showcasing your product in full form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rtl="0" algn="l">
              <a:lnSpc>
                <a:spcPct val="100000"/>
              </a:lnSpc>
              <a:spcBef>
                <a:spcPts val="0"/>
              </a:spcBef>
              <a:spcAft>
                <a:spcPts val="0"/>
              </a:spcAft>
              <a:buSzPts val="1400"/>
              <a:buNone/>
            </a:pPr>
            <a:r>
              <a:rPr lang="en-GB"/>
              <a:t>Show Walmart page on a computer.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61" name="Google Shape;46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Additional image: Showcasing the various angles of the product, specific closeups if any details present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marR="0" rtl="0" algn="l">
              <a:lnSpc>
                <a:spcPct val="100000"/>
              </a:lnSpc>
              <a:spcBef>
                <a:spcPts val="0"/>
              </a:spcBef>
              <a:spcAft>
                <a:spcPts val="0"/>
              </a:spcAft>
              <a:buClr>
                <a:schemeClr val="dk1"/>
              </a:buClr>
              <a:buSzPts val="1200"/>
              <a:buFont typeface="Calibri"/>
              <a:buNone/>
            </a:pPr>
            <a:r>
              <a:rPr lang="en-GB"/>
              <a:t>Show Walmart page on a computer.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 various angles” show the images from various angles.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view the image one after the other </a:t>
            </a:r>
            <a:endParaRPr/>
          </a:p>
        </p:txBody>
      </p:sp>
      <p:sp>
        <p:nvSpPr>
          <p:cNvPr id="472" name="Google Shape;47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Swatch image: If there are variations in the product like colour, add them as well.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marR="0" rtl="0" algn="l">
              <a:lnSpc>
                <a:spcPct val="100000"/>
              </a:lnSpc>
              <a:spcBef>
                <a:spcPts val="0"/>
              </a:spcBef>
              <a:spcAft>
                <a:spcPts val="0"/>
              </a:spcAft>
              <a:buClr>
                <a:schemeClr val="dk1"/>
              </a:buClr>
              <a:buSzPts val="1200"/>
              <a:buFont typeface="Calibri"/>
              <a:buNone/>
            </a:pPr>
            <a:r>
              <a:rPr lang="en-GB"/>
              <a:t>Show Walmart page on a computer.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swatch image” view the image of the t-shirt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variations” highlight the different colours or t-shirt using a circle. </a:t>
            </a:r>
            <a:endParaRPr/>
          </a:p>
        </p:txBody>
      </p:sp>
      <p:sp>
        <p:nvSpPr>
          <p:cNvPr id="482" name="Google Shape;48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Ensure your main images are on a clear, white background, h</a:t>
            </a:r>
            <a:r>
              <a:rPr lang="en-GB">
                <a:extLst>
                  <a:ext uri="http://customooxmlschemas.google.com/">
                    <go:slidesCustomData xmlns:go="http://customooxmlschemas.google.com/" textRoundtripDataId="27"/>
                  </a:ext>
                </a:extLst>
              </a:rPr>
              <a:t>owever other images are o</a:t>
            </a:r>
            <a:r>
              <a:rPr lang="en-GB"/>
              <a:t>n a clean and simple background.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rtl="0" algn="l">
              <a:lnSpc>
                <a:spcPct val="100000"/>
              </a:lnSpc>
              <a:spcBef>
                <a:spcPts val="0"/>
              </a:spcBef>
              <a:spcAft>
                <a:spcPts val="0"/>
              </a:spcAft>
              <a:buSzPts val="1400"/>
              <a:buNone/>
            </a:pPr>
            <a:r>
              <a:rPr lang="en-GB"/>
              <a:t>@” main image” display the picture of the product with a white background </a:t>
            </a:r>
            <a:endParaRPr/>
          </a:p>
          <a:p>
            <a:pPr indent="0" lvl="0" marL="0" rtl="0" algn="l">
              <a:lnSpc>
                <a:spcPct val="100000"/>
              </a:lnSpc>
              <a:spcBef>
                <a:spcPts val="0"/>
              </a:spcBef>
              <a:spcAft>
                <a:spcPts val="0"/>
              </a:spcAft>
              <a:buSzPts val="1400"/>
              <a:buNone/>
            </a:pPr>
            <a:r>
              <a:rPr lang="en-GB"/>
              <a:t>@hover</a:t>
            </a:r>
            <a:endParaRPr/>
          </a:p>
        </p:txBody>
      </p:sp>
      <p:sp>
        <p:nvSpPr>
          <p:cNvPr id="493" name="Google Shape;49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Most of the top listings have 5 to 8 photos. However, adding 6 images are considered the sweet spot.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@”top listings” insert the image of the product page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images” highlight the photos on the side of the product .</a:t>
            </a:r>
            <a:endParaRPr/>
          </a:p>
        </p:txBody>
      </p:sp>
      <p:sp>
        <p:nvSpPr>
          <p:cNvPr id="503" name="Google Shape;50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You can also use lifestyle images to provide a better understanding of the product and its features.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 lifestyle image” display the image on the screen </a:t>
            </a:r>
            <a:endParaRPr/>
          </a:p>
        </p:txBody>
      </p:sp>
      <p:sp>
        <p:nvSpPr>
          <p:cNvPr id="512" name="Google Shape;51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extLst>
                  <a:ext uri="http://customooxmlschemas.google.com/">
                    <go:slidesCustomData xmlns:go="http://customooxmlschemas.google.com/" textRoundtripDataId="31"/>
                  </a:ext>
                </a:extLst>
              </a:rPr>
              <a:t>VO: </a:t>
            </a:r>
            <a:endParaRPr/>
          </a:p>
          <a:p>
            <a:pPr indent="0" lvl="0" marL="0" rtl="0" algn="l">
              <a:lnSpc>
                <a:spcPct val="100000"/>
              </a:lnSpc>
              <a:spcBef>
                <a:spcPts val="0"/>
              </a:spcBef>
              <a:spcAft>
                <a:spcPts val="0"/>
              </a:spcAft>
              <a:buSzPts val="1400"/>
              <a:buNone/>
            </a:pPr>
            <a:r>
              <a:rPr lang="en-GB"/>
              <a:t>The title you choose for your product must be short, concrete and must define the product in one line. If you are not sure on giving one, look at the titles of the top listed products. Make sure you do not copy 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 </a:t>
            </a:r>
            <a:endParaRPr/>
          </a:p>
          <a:p>
            <a:pPr indent="0" lvl="0" marL="0" rtl="0" algn="l">
              <a:lnSpc>
                <a:spcPct val="100000"/>
              </a:lnSpc>
              <a:spcBef>
                <a:spcPts val="0"/>
              </a:spcBef>
              <a:spcAft>
                <a:spcPts val="0"/>
              </a:spcAft>
              <a:buSzPts val="1400"/>
              <a:buNone/>
            </a:pPr>
            <a:r>
              <a:rPr lang="en-GB"/>
              <a:t>Show and animate the image.</a:t>
            </a:r>
            <a:endParaRPr/>
          </a:p>
          <a:p>
            <a:pPr indent="0" lvl="0" marL="0" rtl="0" algn="l">
              <a:lnSpc>
                <a:spcPct val="100000"/>
              </a:lnSpc>
              <a:spcBef>
                <a:spcPts val="0"/>
              </a:spcBef>
              <a:spcAft>
                <a:spcPts val="0"/>
              </a:spcAft>
              <a:buSzPts val="1400"/>
              <a:buNone/>
            </a:pPr>
            <a:r>
              <a:rPr lang="en-GB"/>
              <a:t>And show the OST in sync with the VO</a:t>
            </a:r>
            <a:endParaRPr/>
          </a:p>
          <a:p>
            <a:pPr indent="0" lvl="0" marL="0" rtl="0" algn="l">
              <a:lnSpc>
                <a:spcPct val="100000"/>
              </a:lnSpc>
              <a:spcBef>
                <a:spcPts val="0"/>
              </a:spcBef>
              <a:spcAft>
                <a:spcPts val="0"/>
              </a:spcAft>
              <a:buSzPts val="1400"/>
              <a:buNone/>
            </a:pPr>
            <a:r>
              <a:rPr lang="en-GB"/>
              <a:t>Ref id: 2015362289</a:t>
            </a:r>
            <a:endParaRPr/>
          </a:p>
        </p:txBody>
      </p:sp>
      <p:sp>
        <p:nvSpPr>
          <p:cNvPr id="522" name="Google Shape;52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a:t>VO:</a:t>
            </a:r>
            <a:endParaRPr/>
          </a:p>
          <a:p>
            <a:pPr indent="0" lvl="0" marL="0" marR="0" rtl="0" algn="l">
              <a:lnSpc>
                <a:spcPct val="107000"/>
              </a:lnSpc>
              <a:spcBef>
                <a:spcPts val="0"/>
              </a:spcBef>
              <a:spcAft>
                <a:spcPts val="0"/>
              </a:spcAft>
              <a:buSzPts val="1400"/>
              <a:buNone/>
            </a:pPr>
            <a:r>
              <a:rPr lang="en-GB" sz="1800">
                <a:latin typeface="Calibri"/>
                <a:ea typeface="Calibri"/>
                <a:cs typeface="Calibri"/>
                <a:sym typeface="Calibri"/>
              </a:rPr>
              <a:t>By end of this module, you will be able to:</a:t>
            </a:r>
            <a:endParaRPr sz="1800">
              <a:latin typeface="Calibri"/>
              <a:ea typeface="Calibri"/>
              <a:cs typeface="Calibri"/>
              <a:sym typeface="Calibri"/>
            </a:endParaRPr>
          </a:p>
          <a:p>
            <a:pPr indent="-342900" lvl="0" marL="342900" marR="0" rtl="0" algn="l">
              <a:lnSpc>
                <a:spcPct val="107000"/>
              </a:lnSpc>
              <a:spcBef>
                <a:spcPts val="800"/>
              </a:spcBef>
              <a:spcAft>
                <a:spcPts val="0"/>
              </a:spcAft>
              <a:buSzPts val="1400"/>
              <a:buFont typeface="Noto Sans Symbols"/>
              <a:buChar char="∙"/>
            </a:pPr>
            <a:r>
              <a:rPr lang="en-GB" sz="1800">
                <a:latin typeface="Calibri"/>
                <a:ea typeface="Calibri"/>
                <a:cs typeface="Calibri"/>
                <a:sym typeface="Calibri"/>
              </a:rPr>
              <a:t>Understand product listing process in Walmart Marketplace</a:t>
            </a:r>
            <a:endParaRPr sz="1800">
              <a:latin typeface="Calibri"/>
              <a:ea typeface="Calibri"/>
              <a:cs typeface="Calibri"/>
              <a:sym typeface="Calibri"/>
            </a:endParaRPr>
          </a:p>
          <a:p>
            <a:pPr indent="-342900" lvl="0" marL="342900" marR="0" rtl="0" algn="l">
              <a:lnSpc>
                <a:spcPct val="107000"/>
              </a:lnSpc>
              <a:spcBef>
                <a:spcPts val="0"/>
              </a:spcBef>
              <a:spcAft>
                <a:spcPts val="0"/>
              </a:spcAft>
              <a:buSzPts val="1400"/>
              <a:buFont typeface="Noto Sans Symbols"/>
              <a:buChar char="∙"/>
            </a:pPr>
            <a:r>
              <a:rPr lang="en-GB" sz="1800">
                <a:latin typeface="Calibri"/>
                <a:ea typeface="Calibri"/>
                <a:cs typeface="Calibri"/>
                <a:sym typeface="Calibri"/>
              </a:rPr>
              <a:t>Identify the key parameters to optimize the key parameters</a:t>
            </a:r>
            <a:endParaRPr sz="1800">
              <a:latin typeface="Calibri"/>
              <a:ea typeface="Calibri"/>
              <a:cs typeface="Calibri"/>
              <a:sym typeface="Calibri"/>
            </a:endParaRPr>
          </a:p>
          <a:p>
            <a:pPr indent="-342900" lvl="0" marL="342900" marR="0" rtl="0" algn="l">
              <a:lnSpc>
                <a:spcPct val="107000"/>
              </a:lnSpc>
              <a:spcBef>
                <a:spcPts val="0"/>
              </a:spcBef>
              <a:spcAft>
                <a:spcPts val="0"/>
              </a:spcAft>
              <a:buSzPts val="1400"/>
              <a:buFont typeface="Noto Sans Symbols"/>
              <a:buChar char="∙"/>
            </a:pPr>
            <a:r>
              <a:rPr lang="en-GB" sz="1800">
                <a:latin typeface="Calibri"/>
                <a:ea typeface="Calibri"/>
                <a:cs typeface="Calibri"/>
                <a:sym typeface="Calibri"/>
              </a:rPr>
              <a:t>Differentiate between good and bad product listing</a:t>
            </a:r>
            <a:endParaRPr/>
          </a:p>
          <a:p>
            <a:pPr indent="-254000" lvl="0" marL="342900" marR="0" rtl="0" algn="l">
              <a:lnSpc>
                <a:spcPct val="107000"/>
              </a:lnSpc>
              <a:spcBef>
                <a:spcPts val="800"/>
              </a:spcBef>
              <a:spcAft>
                <a:spcPts val="0"/>
              </a:spcAft>
              <a:buSzPts val="1400"/>
              <a:buFont typeface="Noto Sans Symbols"/>
              <a:buNone/>
            </a:pPr>
            <a:r>
              <a:t/>
            </a:r>
            <a:endParaRPr sz="1800">
              <a:latin typeface="Calibri"/>
              <a:ea typeface="Calibri"/>
              <a:cs typeface="Calibri"/>
              <a:sym typeface="Calibri"/>
            </a:endParaRPr>
          </a:p>
          <a:p>
            <a:pPr indent="0" lvl="0" marL="0" marR="0" rtl="0" algn="l">
              <a:lnSpc>
                <a:spcPct val="107000"/>
              </a:lnSpc>
              <a:spcBef>
                <a:spcPts val="800"/>
              </a:spcBef>
              <a:spcAft>
                <a:spcPts val="0"/>
              </a:spcAft>
              <a:buSzPts val="1400"/>
              <a:buFont typeface="Noto Sans Symbols"/>
              <a:buNone/>
            </a:pPr>
            <a:r>
              <a:rPr lang="en-GB" sz="1800">
                <a:latin typeface="Calibri"/>
                <a:ea typeface="Calibri"/>
                <a:cs typeface="Calibri"/>
                <a:sym typeface="Calibri"/>
              </a:rPr>
              <a:t>GD notes:</a:t>
            </a:r>
            <a:endParaRPr/>
          </a:p>
          <a:p>
            <a:pPr indent="0" lvl="0" marL="0" marR="0" rtl="0" algn="l">
              <a:lnSpc>
                <a:spcPct val="107000"/>
              </a:lnSpc>
              <a:spcBef>
                <a:spcPts val="800"/>
              </a:spcBef>
              <a:spcAft>
                <a:spcPts val="0"/>
              </a:spcAft>
              <a:buSzPts val="1400"/>
              <a:buFont typeface="Noto Sans Symbols"/>
              <a:buNone/>
            </a:pPr>
            <a:r>
              <a:rPr lang="en-GB" sz="1800">
                <a:latin typeface="Calibri"/>
                <a:ea typeface="Calibri"/>
                <a:cs typeface="Calibri"/>
                <a:sym typeface="Calibri"/>
              </a:rPr>
              <a:t>Animate and show the infographic in sync with the VO.</a:t>
            </a:r>
            <a:endParaRPr/>
          </a:p>
          <a:p>
            <a:pPr indent="0" lvl="0" marL="0" marR="0" rtl="0" algn="l">
              <a:lnSpc>
                <a:spcPct val="107000"/>
              </a:lnSpc>
              <a:spcBef>
                <a:spcPts val="800"/>
              </a:spcBef>
              <a:spcAft>
                <a:spcPts val="0"/>
              </a:spcAft>
              <a:buSzPts val="1400"/>
              <a:buFont typeface="Noto Sans Symbols"/>
              <a:buNone/>
            </a:pPr>
            <a:r>
              <a:rPr lang="en-GB" sz="1800">
                <a:latin typeface="Calibri"/>
                <a:ea typeface="Calibri"/>
                <a:cs typeface="Calibri"/>
                <a:sym typeface="Calibri"/>
              </a:rPr>
              <a:t>Ref id: 1011567406</a:t>
            </a:r>
            <a:endParaRPr sz="1800">
              <a:latin typeface="Calibri"/>
              <a:ea typeface="Calibri"/>
              <a:cs typeface="Calibri"/>
              <a:sym typeface="Calibri"/>
            </a:endParaRPr>
          </a:p>
          <a:p>
            <a:pPr indent="-228600" lvl="0" marL="457200" marR="0" rtl="0" algn="l">
              <a:lnSpc>
                <a:spcPct val="100000"/>
              </a:lnSpc>
              <a:spcBef>
                <a:spcPts val="800"/>
              </a:spcBef>
              <a:spcAft>
                <a:spcPts val="0"/>
              </a:spcAft>
              <a:buSzPts val="1400"/>
              <a:buNone/>
            </a:pPr>
            <a:r>
              <a:t/>
            </a:r>
            <a:endParaRPr/>
          </a:p>
        </p:txBody>
      </p:sp>
      <p:sp>
        <p:nvSpPr>
          <p:cNvPr id="115" name="Google Shape;115;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Take ideas from each one and create your own title. The title should convey what the product and brand are, how it is used and mention quantities if required.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rPr lang="en-GB"/>
              <a:t>1. Show and animate the image as the woman getting an idea, and the bulb appears.</a:t>
            </a:r>
            <a:endParaRPr/>
          </a:p>
          <a:p>
            <a:pPr indent="0" lvl="0" marL="0" rtl="0" algn="l">
              <a:lnSpc>
                <a:spcPct val="100000"/>
              </a:lnSpc>
              <a:spcBef>
                <a:spcPts val="0"/>
              </a:spcBef>
              <a:spcAft>
                <a:spcPts val="0"/>
              </a:spcAft>
              <a:buSzPts val="1400"/>
              <a:buNone/>
            </a:pPr>
            <a:r>
              <a:rPr lang="en-GB"/>
              <a:t>2. @convey what…. Show the question mark</a:t>
            </a:r>
            <a:endParaRPr/>
          </a:p>
          <a:p>
            <a:pPr indent="0" lvl="0" marL="0" rtl="0" algn="l">
              <a:lnSpc>
                <a:spcPct val="100000"/>
              </a:lnSpc>
              <a:spcBef>
                <a:spcPts val="0"/>
              </a:spcBef>
              <a:spcAft>
                <a:spcPts val="0"/>
              </a:spcAft>
              <a:buSzPts val="1400"/>
              <a:buNone/>
            </a:pPr>
            <a:r>
              <a:rPr lang="en-GB"/>
              <a:t>3. @mention quantities….. Show and highlight the cardboard boxes and marker icon</a:t>
            </a:r>
            <a:endParaRPr/>
          </a:p>
          <a:p>
            <a:pPr indent="0" lvl="0" marL="0" rtl="0" algn="l">
              <a:lnSpc>
                <a:spcPct val="100000"/>
              </a:lnSpc>
              <a:spcBef>
                <a:spcPts val="0"/>
              </a:spcBef>
              <a:spcAft>
                <a:spcPts val="0"/>
              </a:spcAft>
              <a:buSzPts val="1400"/>
              <a:buNone/>
            </a:pPr>
            <a:r>
              <a:rPr lang="en-GB"/>
              <a:t>Ref id: 2113853303</a:t>
            </a:r>
            <a:endParaRPr/>
          </a:p>
        </p:txBody>
      </p:sp>
      <p:sp>
        <p:nvSpPr>
          <p:cNvPr id="536" name="Google Shape;53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Let us look at the basic structure of a product title.</a:t>
            </a:r>
            <a:endParaRPr/>
          </a:p>
          <a:p>
            <a:pPr indent="0" lvl="0" marL="0" marR="0" rtl="0" algn="l">
              <a:lnSpc>
                <a:spcPct val="100000"/>
              </a:lnSpc>
              <a:spcBef>
                <a:spcPts val="0"/>
              </a:spcBef>
              <a:spcAft>
                <a:spcPts val="0"/>
              </a:spcAft>
              <a:buClr>
                <a:schemeClr val="dk1"/>
              </a:buClr>
              <a:buSzPts val="1800"/>
              <a:buFont typeface="Calibri"/>
              <a:buNone/>
            </a:pPr>
            <a:r>
              <a:rPr b="1" lang="en-GB" sz="1800">
                <a:latin typeface="Calibri"/>
                <a:ea typeface="Calibri"/>
                <a:cs typeface="Calibri"/>
                <a:sym typeface="Calibri"/>
                <a:extLst>
                  <a:ext uri="http://customooxmlschemas.google.com/">
                    <go:slidesCustomData xmlns:go="http://customooxmlschemas.google.com/" textRoundtripDataId="33"/>
                  </a:ext>
                </a:extLst>
              </a:rPr>
              <a:t>Brand+ Item Name+ Model Name (If applicable) + Style (If applicable) + Key attribute+ Quantity (if applicable) + Size (if applicable) + Colour (if options are present). </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@brand…… highlight ‘lifetime’</a:t>
            </a:r>
            <a:endParaRPr/>
          </a:p>
          <a:p>
            <a:pPr indent="0" lvl="0" marL="0" rtl="0" algn="l">
              <a:lnSpc>
                <a:spcPct val="100000"/>
              </a:lnSpc>
              <a:spcBef>
                <a:spcPts val="0"/>
              </a:spcBef>
              <a:spcAft>
                <a:spcPts val="0"/>
              </a:spcAft>
              <a:buSzPts val="1400"/>
              <a:buNone/>
            </a:pPr>
            <a:r>
              <a:rPr lang="en-GB"/>
              <a:t>@item name…. Highlight the word ‘outdoor table’</a:t>
            </a:r>
            <a:endParaRPr/>
          </a:p>
          <a:p>
            <a:pPr indent="0" lvl="0" marL="0" rtl="0" algn="l">
              <a:lnSpc>
                <a:spcPct val="100000"/>
              </a:lnSpc>
              <a:spcBef>
                <a:spcPts val="0"/>
              </a:spcBef>
              <a:spcAft>
                <a:spcPts val="0"/>
              </a:spcAft>
              <a:buSzPts val="1400"/>
              <a:buNone/>
            </a:pPr>
            <a:r>
              <a:rPr lang="en-GB"/>
              <a:t>@style…. Highlight the word 5 foot</a:t>
            </a:r>
            <a:endParaRPr/>
          </a:p>
          <a:p>
            <a:pPr indent="0" lvl="0" marL="0" rtl="0" algn="l">
              <a:lnSpc>
                <a:spcPct val="100000"/>
              </a:lnSpc>
              <a:spcBef>
                <a:spcPts val="0"/>
              </a:spcBef>
              <a:spcAft>
                <a:spcPts val="0"/>
              </a:spcAft>
              <a:buSzPts val="1400"/>
              <a:buNone/>
            </a:pPr>
            <a:r>
              <a:rPr lang="en-GB"/>
              <a:t>@key attribute… highlight the word ‘fold in half’</a:t>
            </a:r>
            <a:endParaRPr/>
          </a:p>
          <a:p>
            <a:pPr indent="0" lvl="0" marL="0" rtl="0" algn="l">
              <a:lnSpc>
                <a:spcPct val="100000"/>
              </a:lnSpc>
              <a:spcBef>
                <a:spcPts val="0"/>
              </a:spcBef>
              <a:spcAft>
                <a:spcPts val="0"/>
              </a:spcAft>
              <a:buSzPts val="1400"/>
              <a:buNone/>
            </a:pPr>
            <a:r>
              <a:rPr lang="en-GB"/>
              <a:t>@size….. Highlight the size</a:t>
            </a:r>
            <a:endParaRPr/>
          </a:p>
          <a:p>
            <a:pPr indent="0" lvl="0" marL="0" rtl="0" algn="l">
              <a:lnSpc>
                <a:spcPct val="100000"/>
              </a:lnSpc>
              <a:spcBef>
                <a:spcPts val="0"/>
              </a:spcBef>
              <a:spcAft>
                <a:spcPts val="0"/>
              </a:spcAft>
              <a:buSzPts val="1400"/>
              <a:buNone/>
            </a:pPr>
            <a:r>
              <a:rPr lang="en-GB"/>
              <a:t>@color…. Highlight the word ‘gray’ </a:t>
            </a:r>
            <a:endParaRPr/>
          </a:p>
          <a:p>
            <a:pPr indent="0" lvl="0" marL="0" rtl="0" algn="l">
              <a:lnSpc>
                <a:spcPct val="100000"/>
              </a:lnSpc>
              <a:spcBef>
                <a:spcPts val="0"/>
              </a:spcBef>
              <a:spcAft>
                <a:spcPts val="0"/>
              </a:spcAft>
              <a:buSzPts val="1400"/>
              <a:buNone/>
            </a:pPr>
            <a:r>
              <a:t/>
            </a:r>
            <a:endParaRPr/>
          </a:p>
        </p:txBody>
      </p:sp>
      <p:sp>
        <p:nvSpPr>
          <p:cNvPr id="549" name="Google Shape;54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200"/>
              <a:buFont typeface="Calibri"/>
              <a:buNone/>
            </a:pPr>
            <a:r>
              <a:rPr lang="en-GB"/>
              <a:t>A study was considered on how the length of the product title affects the sales. </a:t>
            </a:r>
            <a:endParaRPr/>
          </a:p>
          <a:p>
            <a:pPr indent="0" lvl="0" marL="0" rtl="0" algn="l">
              <a:lnSpc>
                <a:spcPct val="100000"/>
              </a:lnSpc>
              <a:spcBef>
                <a:spcPts val="0"/>
              </a:spcBef>
              <a:spcAft>
                <a:spcPts val="0"/>
              </a:spcAft>
              <a:buSzPts val="1400"/>
              <a:buNone/>
            </a:pPr>
            <a:r>
              <a:rPr lang="en-GB"/>
              <a:t>Surprisingly, there was an established relationship between these two factors.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Show and animate the image</a:t>
            </a:r>
            <a:endParaRPr/>
          </a:p>
          <a:p>
            <a:pPr indent="0" lvl="0" marL="0" rtl="0" algn="l">
              <a:lnSpc>
                <a:spcPct val="100000"/>
              </a:lnSpc>
              <a:spcBef>
                <a:spcPts val="0"/>
              </a:spcBef>
              <a:spcAft>
                <a:spcPts val="0"/>
              </a:spcAft>
              <a:buSzPts val="1400"/>
              <a:buNone/>
            </a:pPr>
            <a:r>
              <a:rPr lang="en-GB"/>
              <a:t>Ref id: 2015362289</a:t>
            </a:r>
            <a:endParaRPr/>
          </a:p>
          <a:p>
            <a:pPr indent="0" lvl="0" marL="0" rtl="0" algn="l">
              <a:lnSpc>
                <a:spcPct val="100000"/>
              </a:lnSpc>
              <a:spcBef>
                <a:spcPts val="0"/>
              </a:spcBef>
              <a:spcAft>
                <a:spcPts val="0"/>
              </a:spcAft>
              <a:buSzPts val="1400"/>
              <a:buNone/>
            </a:pPr>
            <a:r>
              <a:rPr lang="en-GB"/>
              <a:t>“Walmart will…. Show the dummy webpage, and highlight the five dotted line</a:t>
            </a:r>
            <a:endParaRPr/>
          </a:p>
        </p:txBody>
      </p:sp>
      <p:sp>
        <p:nvSpPr>
          <p:cNvPr id="558" name="Google Shape;55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 notes:</a:t>
            </a:r>
            <a:endParaRPr/>
          </a:p>
          <a:p>
            <a:pPr indent="0" lvl="0" marL="0" marR="0" rtl="0" algn="l">
              <a:lnSpc>
                <a:spcPct val="100000"/>
              </a:lnSpc>
              <a:spcBef>
                <a:spcPts val="0"/>
              </a:spcBef>
              <a:spcAft>
                <a:spcPts val="0"/>
              </a:spcAft>
              <a:buClr>
                <a:schemeClr val="dk1"/>
              </a:buClr>
              <a:buSzPts val="1200"/>
              <a:buFont typeface="Calibri"/>
              <a:buNone/>
            </a:pPr>
            <a:r>
              <a:rPr lang="en-GB"/>
              <a:t>Walmart will consider the first five words when creating a website link for the product. So make sure first five words explain 80% of the title.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GB"/>
              <a:t>Click on the </a:t>
            </a:r>
            <a:r>
              <a:rPr i="1" lang="en-GB"/>
              <a:t>Do’s</a:t>
            </a:r>
            <a:r>
              <a:rPr lang="en-GB"/>
              <a:t> button to optimize your product listing title.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1. Show the image in a computer screen</a:t>
            </a:r>
            <a:endParaRPr/>
          </a:p>
          <a:p>
            <a:pPr indent="0" lvl="0" marL="0" rtl="0" algn="l">
              <a:lnSpc>
                <a:spcPct val="100000"/>
              </a:lnSpc>
              <a:spcBef>
                <a:spcPts val="0"/>
              </a:spcBef>
              <a:spcAft>
                <a:spcPts val="0"/>
              </a:spcAft>
              <a:buSzPts val="1400"/>
              <a:buNone/>
            </a:pPr>
            <a:r>
              <a:rPr lang="en-GB"/>
              <a:t>2. @five words……. Underline the five words</a:t>
            </a:r>
            <a:endParaRPr/>
          </a:p>
          <a:p>
            <a:pPr indent="0" lvl="0" marL="0" rtl="0" algn="l">
              <a:lnSpc>
                <a:spcPct val="100000"/>
              </a:lnSpc>
              <a:spcBef>
                <a:spcPts val="0"/>
              </a:spcBef>
              <a:spcAft>
                <a:spcPts val="0"/>
              </a:spcAft>
              <a:buSzPts val="1400"/>
              <a:buNone/>
            </a:pPr>
            <a:r>
              <a:rPr lang="en-GB"/>
              <a:t>3. Make the ‘Do’s’ as clickable</a:t>
            </a:r>
            <a:endParaRPr/>
          </a:p>
          <a:p>
            <a:pPr indent="0" lvl="0" marL="0" rtl="0" algn="l">
              <a:lnSpc>
                <a:spcPct val="100000"/>
              </a:lnSpc>
              <a:spcBef>
                <a:spcPts val="0"/>
              </a:spcBef>
              <a:spcAft>
                <a:spcPts val="0"/>
              </a:spcAft>
              <a:buSzPts val="1400"/>
              <a:buNone/>
            </a:pPr>
            <a:r>
              <a:rPr lang="en-GB"/>
              <a:t>Redirect to next slide</a:t>
            </a:r>
            <a:endParaRPr/>
          </a:p>
        </p:txBody>
      </p:sp>
      <p:sp>
        <p:nvSpPr>
          <p:cNvPr id="569" name="Google Shape;569;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7000"/>
              </a:lnSpc>
              <a:spcBef>
                <a:spcPts val="0"/>
              </a:spcBef>
              <a:spcAft>
                <a:spcPts val="0"/>
              </a:spcAft>
              <a:buClr>
                <a:schemeClr val="dk1"/>
              </a:buClr>
              <a:buSzPts val="1800"/>
              <a:buFont typeface="Noto Sans Symbols"/>
              <a:buNone/>
            </a:pPr>
            <a:r>
              <a:rPr lang="en-GB" sz="1800">
                <a:latin typeface="Calibri"/>
                <a:ea typeface="Calibri"/>
                <a:cs typeface="Calibri"/>
                <a:sym typeface="Calibri"/>
              </a:rPr>
              <a:t>Your title should contain at least 80 characters. To provide a better user experience, make sure the character limit ranges from 100-150 characters</a:t>
            </a:r>
            <a:endParaRPr/>
          </a:p>
          <a:p>
            <a:pPr indent="0" lvl="0" marL="0" rtl="0" algn="l">
              <a:lnSpc>
                <a:spcPct val="100000"/>
              </a:lnSpc>
              <a:spcBef>
                <a:spcPts val="0"/>
              </a:spcBef>
              <a:spcAft>
                <a:spcPts val="0"/>
              </a:spcAft>
              <a:buSzPts val="1400"/>
              <a:buNone/>
            </a:pPr>
            <a:br>
              <a:rPr lang="en-GB"/>
            </a:br>
            <a:r>
              <a:rPr lang="en-GB"/>
              <a:t>GD note:</a:t>
            </a:r>
            <a:endParaRPr/>
          </a:p>
          <a:p>
            <a:pPr indent="0" lvl="0" marL="0" rtl="0" algn="l">
              <a:lnSpc>
                <a:spcPct val="100000"/>
              </a:lnSpc>
              <a:spcBef>
                <a:spcPts val="0"/>
              </a:spcBef>
              <a:spcAft>
                <a:spcPts val="0"/>
              </a:spcAft>
              <a:buSzPts val="1400"/>
              <a:buNone/>
            </a:pPr>
            <a:r>
              <a:rPr lang="en-GB"/>
              <a:t>Show the image and highlight the area</a:t>
            </a:r>
            <a:endParaRPr/>
          </a:p>
        </p:txBody>
      </p:sp>
      <p:sp>
        <p:nvSpPr>
          <p:cNvPr id="582" name="Google Shape;58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 notes:</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Include potential keywords and include (-) or (|) to make them easier to read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Highlight ‘Mini 2- Ultralight’ and ‘3-axis’ </a:t>
            </a:r>
            <a:endParaRPr/>
          </a:p>
        </p:txBody>
      </p:sp>
      <p:sp>
        <p:nvSpPr>
          <p:cNvPr id="593" name="Google Shape;59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 notes:</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Include colour, model number, series, and quantity (if required) </a:t>
            </a:r>
            <a:endParaRPr/>
          </a:p>
          <a:p>
            <a:pPr indent="0" lvl="0" marL="0" rtl="0" algn="l">
              <a:lnSpc>
                <a:spcPct val="107000"/>
              </a:lnSpc>
              <a:spcBef>
                <a:spcPts val="0"/>
              </a:spcBef>
              <a:spcAft>
                <a:spcPts val="0"/>
              </a:spcAft>
              <a:buClr>
                <a:schemeClr val="dk1"/>
              </a:buClr>
              <a:buSzPts val="1200"/>
              <a:buFont typeface="Noto Sans Symbols"/>
              <a:buNone/>
            </a:pPr>
            <a:r>
              <a:t/>
            </a:r>
            <a:endParaRPr sz="1200">
              <a:latin typeface="Calibri"/>
              <a:ea typeface="Calibri"/>
              <a:cs typeface="Calibri"/>
              <a:sym typeface="Calibri"/>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GD notes:</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Show the image </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@colour… highlight ‘Gray’</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@model number…. Highlight Mini 2</a:t>
            </a:r>
            <a:endParaRPr/>
          </a:p>
          <a:p>
            <a:pPr indent="0" lvl="0" marL="0" rtl="0" algn="l">
              <a:lnSpc>
                <a:spcPct val="100000"/>
              </a:lnSpc>
              <a:spcBef>
                <a:spcPts val="0"/>
              </a:spcBef>
              <a:spcAft>
                <a:spcPts val="0"/>
              </a:spcAft>
              <a:buSzPts val="1400"/>
              <a:buNone/>
            </a:pPr>
            <a:r>
              <a:t/>
            </a:r>
            <a:endParaRPr/>
          </a:p>
        </p:txBody>
      </p:sp>
      <p:sp>
        <p:nvSpPr>
          <p:cNvPr id="603" name="Google Shape;60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 notes:</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If the product is a multipack, mention the quantity. Example: 10-pack, set of 5 etc</a:t>
            </a:r>
            <a:endParaRPr/>
          </a:p>
          <a:p>
            <a:pPr indent="0" lvl="0" marL="0" rtl="0" algn="l">
              <a:lnSpc>
                <a:spcPct val="107000"/>
              </a:lnSpc>
              <a:spcBef>
                <a:spcPts val="0"/>
              </a:spcBef>
              <a:spcAft>
                <a:spcPts val="0"/>
              </a:spcAft>
              <a:buClr>
                <a:schemeClr val="dk1"/>
              </a:buClr>
              <a:buSzPts val="1200"/>
              <a:buFont typeface="Noto Sans Symbols"/>
              <a:buNone/>
            </a:pPr>
            <a:r>
              <a:t/>
            </a:r>
            <a:endParaRPr sz="1200">
              <a:latin typeface="Calibri"/>
              <a:ea typeface="Calibri"/>
              <a:cs typeface="Calibri"/>
              <a:sym typeface="Calibri"/>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GD notes:</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Show image and highlight the area</a:t>
            </a:r>
            <a:endParaRPr/>
          </a:p>
          <a:p>
            <a:pPr indent="0" lvl="0" marL="0" rtl="0" algn="l">
              <a:lnSpc>
                <a:spcPct val="100000"/>
              </a:lnSpc>
              <a:spcBef>
                <a:spcPts val="0"/>
              </a:spcBef>
              <a:spcAft>
                <a:spcPts val="0"/>
              </a:spcAft>
              <a:buSzPts val="1400"/>
              <a:buNone/>
            </a:pPr>
            <a:r>
              <a:t/>
            </a:r>
            <a:endParaRPr/>
          </a:p>
        </p:txBody>
      </p:sp>
      <p:sp>
        <p:nvSpPr>
          <p:cNvPr id="615" name="Google Shape;61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 notes:</a:t>
            </a:r>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Avoid subjective adjective like amazing, fantastic etc, special characters like @ $ or too much information.</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GD notes:</a:t>
            </a:r>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Retain the previous screen as bg, and show the OST in sync with the VO</a:t>
            </a:r>
            <a:endParaRPr/>
          </a:p>
          <a:p>
            <a:pPr indent="0" lvl="0" marL="0" rtl="0" algn="l">
              <a:lnSpc>
                <a:spcPct val="100000"/>
              </a:lnSpc>
              <a:spcBef>
                <a:spcPts val="0"/>
              </a:spcBef>
              <a:spcAft>
                <a:spcPts val="0"/>
              </a:spcAft>
              <a:buSzPts val="1400"/>
              <a:buNone/>
            </a:pPr>
            <a:r>
              <a:t/>
            </a:r>
            <a:endParaRPr/>
          </a:p>
        </p:txBody>
      </p:sp>
      <p:sp>
        <p:nvSpPr>
          <p:cNvPr id="626" name="Google Shape;62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extLst>
                  <a:ext uri="http://customooxmlschemas.google.com/">
                    <go:slidesCustomData xmlns:go="http://customooxmlschemas.google.com/" textRoundtripDataId="38"/>
                  </a:ext>
                </a:extLst>
              </a:rPr>
              <a:t>VO:</a:t>
            </a:r>
            <a:endParaRPr/>
          </a:p>
          <a:p>
            <a:pPr indent="0" lvl="0" marL="0" marR="0" rtl="0" algn="l">
              <a:lnSpc>
                <a:spcPct val="100000"/>
              </a:lnSpc>
              <a:spcBef>
                <a:spcPts val="0"/>
              </a:spcBef>
              <a:spcAft>
                <a:spcPts val="0"/>
              </a:spcAft>
              <a:buClr>
                <a:schemeClr val="dk1"/>
              </a:buClr>
              <a:buSzPts val="1200"/>
              <a:buFont typeface="Calibri"/>
              <a:buNone/>
            </a:pPr>
            <a:r>
              <a:rPr lang="en-GB"/>
              <a:t>When giving a description of your product, make sure to include key features and benefits of your products or services. Do not make too many promises or list fake attributes. Make sure the top three points cover the important selling points of your product. 250 words is the ideal length.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GB"/>
              <a:t>Click the Do’s button to optimize your product listing description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Show the image </a:t>
            </a:r>
            <a:endParaRPr/>
          </a:p>
          <a:p>
            <a:pPr indent="0" lvl="0" marL="0" rtl="0" algn="l">
              <a:lnSpc>
                <a:spcPct val="100000"/>
              </a:lnSpc>
              <a:spcBef>
                <a:spcPts val="0"/>
              </a:spcBef>
              <a:spcAft>
                <a:spcPts val="0"/>
              </a:spcAft>
              <a:buSzPts val="1400"/>
              <a:buNone/>
            </a:pPr>
            <a:r>
              <a:rPr lang="en-GB"/>
              <a:t>@features…… underline the area as shown above</a:t>
            </a:r>
            <a:endParaRPr/>
          </a:p>
          <a:p>
            <a:pPr indent="0" lvl="0" marL="0" rtl="0" algn="l">
              <a:lnSpc>
                <a:spcPct val="100000"/>
              </a:lnSpc>
              <a:spcBef>
                <a:spcPts val="0"/>
              </a:spcBef>
              <a:spcAft>
                <a:spcPts val="0"/>
              </a:spcAft>
              <a:buSzPts val="1400"/>
              <a:buNone/>
            </a:pPr>
            <a:r>
              <a:rPr lang="en-GB"/>
              <a:t>@many promises….  Show the avoid symbol and show the OST</a:t>
            </a:r>
            <a:endParaRPr/>
          </a:p>
        </p:txBody>
      </p:sp>
      <p:sp>
        <p:nvSpPr>
          <p:cNvPr id="636" name="Google Shape;63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Michael is planning to start his first E-commerce venture with Walmart.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Have the backgorundof an e-commerce (yellow) icon and</a:t>
            </a:r>
            <a:endParaRPr/>
          </a:p>
          <a:p>
            <a:pPr indent="0" lvl="0" marL="0" rtl="0" algn="l">
              <a:lnSpc>
                <a:spcPct val="100000"/>
              </a:lnSpc>
              <a:spcBef>
                <a:spcPts val="0"/>
              </a:spcBef>
              <a:spcAft>
                <a:spcPts val="0"/>
              </a:spcAft>
              <a:buSzPts val="1400"/>
              <a:buNone/>
            </a:pPr>
            <a:r>
              <a:rPr lang="en-GB"/>
              <a:t>@” Planning” show man thinking about his business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end of VO make the man fade away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GB">
                <a:latin typeface="Roboto"/>
                <a:ea typeface="Roboto"/>
                <a:cs typeface="Roboto"/>
                <a:sym typeface="Roboto"/>
              </a:rPr>
              <a:t>Item ID: 378426421</a:t>
            </a:r>
            <a:endParaRPr/>
          </a:p>
        </p:txBody>
      </p:sp>
      <p:sp>
        <p:nvSpPr>
          <p:cNvPr id="126" name="Google Shape;12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Keep it short, clear, and precise</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Give descriptive and factual information </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Highlight the key features</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Check for grammatical and spelling errors</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Include colour, size, and compatibility information </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Don’t use subjective terms like “hot-selling this year, great value, etc.”</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Do not add promotional information </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Do not add email or web addresses  </a:t>
            </a:r>
            <a:endParaRPr/>
          </a:p>
          <a:p>
            <a:pPr indent="-342900" lvl="0" marL="342900" rtl="0" algn="l">
              <a:lnSpc>
                <a:spcPct val="107000"/>
              </a:lnSpc>
              <a:spcBef>
                <a:spcPts val="0"/>
              </a:spcBef>
              <a:spcAft>
                <a:spcPts val="0"/>
              </a:spcAft>
              <a:buClr>
                <a:schemeClr val="dk1"/>
              </a:buClr>
              <a:buSzPts val="1800"/>
              <a:buFont typeface="Noto Sans Symbols"/>
              <a:buChar char="∙"/>
            </a:pPr>
            <a:r>
              <a:rPr lang="en-GB" sz="1800">
                <a:latin typeface="Calibri"/>
                <a:ea typeface="Calibri"/>
                <a:cs typeface="Calibri"/>
                <a:sym typeface="Calibri"/>
              </a:rPr>
              <a:t>Do not mention any contact information </a:t>
            </a:r>
            <a:endParaRPr/>
          </a:p>
          <a:p>
            <a:pPr indent="0" lvl="0" marL="0" rtl="0" algn="l">
              <a:lnSpc>
                <a:spcPct val="107000"/>
              </a:lnSpc>
              <a:spcBef>
                <a:spcPts val="8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0" rtl="0" algn="l">
              <a:lnSpc>
                <a:spcPct val="107000"/>
              </a:lnSpc>
              <a:spcBef>
                <a:spcPts val="800"/>
              </a:spcBef>
              <a:spcAft>
                <a:spcPts val="0"/>
              </a:spcAft>
              <a:buClr>
                <a:schemeClr val="dk1"/>
              </a:buClr>
              <a:buSzPts val="1800"/>
              <a:buFont typeface="Noto Sans Symbols"/>
              <a:buNone/>
            </a:pPr>
            <a:r>
              <a:rPr lang="en-GB" sz="1800">
                <a:latin typeface="Calibri"/>
                <a:ea typeface="Calibri"/>
                <a:cs typeface="Calibri"/>
                <a:sym typeface="Calibri"/>
              </a:rPr>
              <a:t>GD notes: </a:t>
            </a:r>
            <a:endParaRPr/>
          </a:p>
          <a:p>
            <a:pPr indent="0" lvl="0" marL="0" rtl="0" algn="l">
              <a:lnSpc>
                <a:spcPct val="107000"/>
              </a:lnSpc>
              <a:spcBef>
                <a:spcPts val="800"/>
              </a:spcBef>
              <a:spcAft>
                <a:spcPts val="0"/>
              </a:spcAft>
              <a:buClr>
                <a:schemeClr val="dk1"/>
              </a:buClr>
              <a:buSzPts val="1800"/>
              <a:buFont typeface="Noto Sans Symbols"/>
              <a:buNone/>
            </a:pPr>
            <a:r>
              <a:rPr lang="en-GB" sz="1800">
                <a:latin typeface="Calibri"/>
                <a:ea typeface="Calibri"/>
                <a:cs typeface="Calibri"/>
                <a:sym typeface="Calibri"/>
              </a:rPr>
              <a:t>Blur the bg, and show the OST in sync with the VO</a:t>
            </a:r>
            <a:endParaRPr/>
          </a:p>
          <a:p>
            <a:pPr indent="0" lvl="0" marL="0" rtl="0" algn="l">
              <a:lnSpc>
                <a:spcPct val="100000"/>
              </a:lnSpc>
              <a:spcBef>
                <a:spcPts val="800"/>
              </a:spcBef>
              <a:spcAft>
                <a:spcPts val="0"/>
              </a:spcAft>
              <a:buSzPts val="1400"/>
              <a:buNone/>
            </a:pPr>
            <a:r>
              <a:rPr lang="en-GB" sz="1800">
                <a:latin typeface="Calibri"/>
                <a:ea typeface="Calibri"/>
                <a:cs typeface="Calibri"/>
                <a:sym typeface="Calibri"/>
              </a:rPr>
              <a:t> </a:t>
            </a:r>
            <a:endParaRPr/>
          </a:p>
        </p:txBody>
      </p:sp>
      <p:sp>
        <p:nvSpPr>
          <p:cNvPr id="652" name="Google Shape;652;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extLst>
                  <a:ext uri="http://customooxmlschemas.google.com/">
                    <go:slidesCustomData xmlns:go="http://customooxmlschemas.google.com/" textRoundtripDataId="42"/>
                  </a:ext>
                </a:extLst>
              </a:rPr>
              <a:t>VO:</a:t>
            </a:r>
            <a:endParaRPr/>
          </a:p>
          <a:p>
            <a:pPr indent="0" lvl="0" marL="0" rtl="0" algn="l">
              <a:lnSpc>
                <a:spcPct val="100000"/>
              </a:lnSpc>
              <a:spcBef>
                <a:spcPts val="0"/>
              </a:spcBef>
              <a:spcAft>
                <a:spcPts val="0"/>
              </a:spcAft>
              <a:buSzPts val="1400"/>
              <a:buNone/>
            </a:pPr>
            <a:r>
              <a:rPr lang="en-GB"/>
              <a:t>As the name indicates, it is the essential details of the product that differentiate them from other products and give them a unique representation.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Show the image, ref id:1960207948</a:t>
            </a:r>
            <a:endParaRPr/>
          </a:p>
          <a:p>
            <a:pPr indent="0" lvl="0" marL="0" rtl="0" algn="l">
              <a:lnSpc>
                <a:spcPct val="100000"/>
              </a:lnSpc>
              <a:spcBef>
                <a:spcPts val="0"/>
              </a:spcBef>
              <a:spcAft>
                <a:spcPts val="0"/>
              </a:spcAft>
              <a:buSzPts val="1400"/>
              <a:buNone/>
            </a:pPr>
            <a:r>
              <a:rPr lang="en-GB"/>
              <a:t>@essential details…. Highlight the blue box</a:t>
            </a:r>
            <a:endParaRPr/>
          </a:p>
          <a:p>
            <a:pPr indent="0" lvl="0" marL="0" rtl="0" algn="l">
              <a:lnSpc>
                <a:spcPct val="100000"/>
              </a:lnSpc>
              <a:spcBef>
                <a:spcPts val="0"/>
              </a:spcBef>
              <a:spcAft>
                <a:spcPts val="0"/>
              </a:spcAft>
              <a:buSzPts val="1400"/>
              <a:buNone/>
            </a:pPr>
            <a:r>
              <a:rPr lang="en-GB"/>
              <a:t>@diffrentiate…… highlight the five stars</a:t>
            </a:r>
            <a:endParaRPr/>
          </a:p>
        </p:txBody>
      </p:sp>
      <p:sp>
        <p:nvSpPr>
          <p:cNvPr id="678" name="Google Shape;678;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 </a:t>
            </a:r>
            <a:endParaRPr/>
          </a:p>
          <a:p>
            <a:pPr indent="0" lvl="0" marL="0" marR="0" rtl="0" algn="l">
              <a:lnSpc>
                <a:spcPct val="100000"/>
              </a:lnSpc>
              <a:spcBef>
                <a:spcPts val="0"/>
              </a:spcBef>
              <a:spcAft>
                <a:spcPts val="0"/>
              </a:spcAft>
              <a:buClr>
                <a:schemeClr val="dk1"/>
              </a:buClr>
              <a:buSzPts val="1200"/>
              <a:buFont typeface="Calibri"/>
              <a:buNone/>
            </a:pPr>
            <a:r>
              <a:rPr lang="en-GB"/>
              <a:t>When writing the features, list them as bullet points. List the important features in the first two points and mention the less important points.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Use 5 bullet points to mention the product features. If you fell like adding a little more, make you do not go more than 6 points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Show the image </a:t>
            </a:r>
            <a:endParaRPr/>
          </a:p>
          <a:p>
            <a:pPr indent="0" lvl="0" marL="0" rtl="0" algn="l">
              <a:lnSpc>
                <a:spcPct val="100000"/>
              </a:lnSpc>
              <a:spcBef>
                <a:spcPts val="0"/>
              </a:spcBef>
              <a:spcAft>
                <a:spcPts val="0"/>
              </a:spcAft>
              <a:buSzPts val="1400"/>
              <a:buNone/>
            </a:pPr>
            <a:r>
              <a:rPr lang="en-GB"/>
              <a:t>@bullet points….  Highlight the bullets</a:t>
            </a:r>
            <a:endParaRPr/>
          </a:p>
          <a:p>
            <a:pPr indent="0" lvl="0" marL="0" rtl="0" algn="l">
              <a:lnSpc>
                <a:spcPct val="100000"/>
              </a:lnSpc>
              <a:spcBef>
                <a:spcPts val="0"/>
              </a:spcBef>
              <a:spcAft>
                <a:spcPts val="0"/>
              </a:spcAft>
              <a:buSzPts val="1400"/>
              <a:buNone/>
            </a:pPr>
            <a:r>
              <a:rPr lang="en-GB"/>
              <a:t>@first two points… highlight the first two points</a:t>
            </a:r>
            <a:endParaRPr/>
          </a:p>
        </p:txBody>
      </p:sp>
      <p:sp>
        <p:nvSpPr>
          <p:cNvPr id="686" name="Google Shape;686;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a:t>VO:</a:t>
            </a:r>
            <a:endParaRPr/>
          </a:p>
          <a:p>
            <a:pPr indent="-342900" lvl="0" marL="342900" marR="0" rtl="0" algn="l">
              <a:lnSpc>
                <a:spcPct val="100000"/>
              </a:lnSpc>
              <a:spcBef>
                <a:spcPts val="0"/>
              </a:spcBef>
              <a:spcAft>
                <a:spcPts val="0"/>
              </a:spcAft>
              <a:buClr>
                <a:schemeClr val="dk1"/>
              </a:buClr>
              <a:buSzPts val="1800"/>
              <a:buFont typeface="Calibri"/>
              <a:buAutoNum type="arabicPeriod"/>
            </a:pPr>
            <a:r>
              <a:rPr lang="en-GB" sz="1800">
                <a:latin typeface="Calibri"/>
                <a:ea typeface="Calibri"/>
                <a:cs typeface="Calibri"/>
                <a:sym typeface="Calibri"/>
              </a:rPr>
              <a:t>Do not add promotional information in the features list. </a:t>
            </a:r>
            <a:endParaRPr/>
          </a:p>
          <a:p>
            <a:pPr indent="-342900" lvl="0" marL="342900" marR="0" rtl="0" algn="l">
              <a:lnSpc>
                <a:spcPct val="100000"/>
              </a:lnSpc>
              <a:spcBef>
                <a:spcPts val="0"/>
              </a:spcBef>
              <a:spcAft>
                <a:spcPts val="0"/>
              </a:spcAft>
              <a:buClr>
                <a:schemeClr val="dk1"/>
              </a:buClr>
              <a:buSzPts val="1800"/>
              <a:buFont typeface="Calibri"/>
              <a:buAutoNum type="arabicPeriod"/>
            </a:pPr>
            <a:r>
              <a:rPr lang="en-GB" sz="1800">
                <a:latin typeface="Calibri"/>
                <a:ea typeface="Calibri"/>
                <a:cs typeface="Calibri"/>
                <a:sym typeface="Calibri"/>
              </a:rPr>
              <a:t>Do not add your email ID as a feature. </a:t>
            </a:r>
            <a:endParaRPr/>
          </a:p>
          <a:p>
            <a:pPr indent="-342900" lvl="0" marL="342900" marR="0" rtl="0" algn="l">
              <a:lnSpc>
                <a:spcPct val="100000"/>
              </a:lnSpc>
              <a:spcBef>
                <a:spcPts val="0"/>
              </a:spcBef>
              <a:spcAft>
                <a:spcPts val="0"/>
              </a:spcAft>
              <a:buClr>
                <a:schemeClr val="dk1"/>
              </a:buClr>
              <a:buSzPts val="1800"/>
              <a:buFont typeface="Calibri"/>
              <a:buAutoNum type="arabicPeriod"/>
            </a:pPr>
            <a:r>
              <a:rPr lang="en-GB" sz="1800">
                <a:latin typeface="Calibri"/>
                <a:ea typeface="Calibri"/>
                <a:cs typeface="Calibri"/>
                <a:sym typeface="Calibri"/>
              </a:rPr>
              <a:t>Do not add subjective words when mentioning the product details.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Retain the previous screen as bg,</a:t>
            </a:r>
            <a:endParaRPr/>
          </a:p>
          <a:p>
            <a:pPr indent="0" lvl="0" marL="0" rtl="0" algn="l">
              <a:lnSpc>
                <a:spcPct val="100000"/>
              </a:lnSpc>
              <a:spcBef>
                <a:spcPts val="0"/>
              </a:spcBef>
              <a:spcAft>
                <a:spcPts val="0"/>
              </a:spcAft>
              <a:buSzPts val="1400"/>
              <a:buNone/>
            </a:pPr>
            <a:r>
              <a:rPr lang="en-GB"/>
              <a:t>Show the OST in sync with the audio</a:t>
            </a:r>
            <a:endParaRPr/>
          </a:p>
        </p:txBody>
      </p:sp>
      <p:sp>
        <p:nvSpPr>
          <p:cNvPr id="696" name="Google Shape;696;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extLst>
                  <a:ext uri="http://customooxmlschemas.google.com/">
                    <go:slidesCustomData xmlns:go="http://customooxmlschemas.google.com/" textRoundtripDataId="46"/>
                  </a:ext>
                </a:extLst>
              </a:rPr>
              <a:t>VO:</a:t>
            </a:r>
            <a:endParaRPr/>
          </a:p>
          <a:p>
            <a:pPr indent="0" lvl="0" marL="0" rtl="0" algn="l">
              <a:lnSpc>
                <a:spcPct val="100000"/>
              </a:lnSpc>
              <a:spcBef>
                <a:spcPts val="0"/>
              </a:spcBef>
              <a:spcAft>
                <a:spcPts val="0"/>
              </a:spcAft>
              <a:buSzPts val="1400"/>
              <a:buNone/>
            </a:pPr>
            <a:r>
              <a:rPr lang="en-GB"/>
              <a:t>The review of a product has an immense impact on the ratings. They go hand in hand with each other.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rtl="0" algn="l">
              <a:lnSpc>
                <a:spcPct val="100000"/>
              </a:lnSpc>
              <a:spcBef>
                <a:spcPts val="0"/>
              </a:spcBef>
              <a:spcAft>
                <a:spcPts val="0"/>
              </a:spcAft>
              <a:buSzPts val="1400"/>
              <a:buNone/>
            </a:pPr>
            <a:r>
              <a:rPr lang="en-GB"/>
              <a:t>Animate the image as slide the reviews in the screen</a:t>
            </a:r>
            <a:endParaRPr/>
          </a:p>
          <a:p>
            <a:pPr indent="0" lvl="0" marL="0" rtl="0" algn="l">
              <a:lnSpc>
                <a:spcPct val="100000"/>
              </a:lnSpc>
              <a:spcBef>
                <a:spcPts val="0"/>
              </a:spcBef>
              <a:spcAft>
                <a:spcPts val="0"/>
              </a:spcAft>
              <a:buSzPts val="1400"/>
              <a:buNone/>
            </a:pPr>
            <a:r>
              <a:rPr lang="en-GB"/>
              <a:t>@impact on ratings….. Show the ratings image and animate the hand placing the star</a:t>
            </a:r>
            <a:endParaRPr/>
          </a:p>
          <a:p>
            <a:pPr indent="0" lvl="0" marL="0" rtl="0" algn="l">
              <a:lnSpc>
                <a:spcPct val="100000"/>
              </a:lnSpc>
              <a:spcBef>
                <a:spcPts val="0"/>
              </a:spcBef>
              <a:spcAft>
                <a:spcPts val="0"/>
              </a:spcAft>
              <a:buSzPts val="1400"/>
              <a:buNone/>
            </a:pPr>
            <a:r>
              <a:rPr lang="en-GB"/>
              <a:t>Ref id: 1187032627 (remove the character above the screen)</a:t>
            </a:r>
            <a:endParaRPr/>
          </a:p>
          <a:p>
            <a:pPr indent="0" lvl="0" marL="0" rtl="0" algn="l">
              <a:lnSpc>
                <a:spcPct val="100000"/>
              </a:lnSpc>
              <a:spcBef>
                <a:spcPts val="0"/>
              </a:spcBef>
              <a:spcAft>
                <a:spcPts val="0"/>
              </a:spcAft>
              <a:buSzPts val="1400"/>
              <a:buNone/>
            </a:pPr>
            <a:r>
              <a:rPr lang="en-GB"/>
              <a:t>Ref id: 663157873</a:t>
            </a:r>
            <a:endParaRPr/>
          </a:p>
        </p:txBody>
      </p:sp>
      <p:sp>
        <p:nvSpPr>
          <p:cNvPr id="709" name="Google Shape;709;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Thus, if you want to make sure that your rating is high then you should focus not only on producing quality products but also having good customer service and help them solve their problems they might be facing as well.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rPr lang="en-GB"/>
              <a:t>Animate the image and two characters talking in the call happily</a:t>
            </a:r>
            <a:endParaRPr/>
          </a:p>
          <a:p>
            <a:pPr indent="0" lvl="0" marL="0" rtl="0" algn="l">
              <a:lnSpc>
                <a:spcPct val="100000"/>
              </a:lnSpc>
              <a:spcBef>
                <a:spcPts val="0"/>
              </a:spcBef>
              <a:spcAft>
                <a:spcPts val="0"/>
              </a:spcAft>
              <a:buSzPts val="1400"/>
              <a:buNone/>
            </a:pPr>
            <a:r>
              <a:rPr lang="en-GB"/>
              <a:t>Ref id: 1746333059</a:t>
            </a:r>
            <a:endParaRPr/>
          </a:p>
        </p:txBody>
      </p:sp>
      <p:sp>
        <p:nvSpPr>
          <p:cNvPr id="720" name="Google Shape;720;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200"/>
              <a:buFont typeface="Calibri"/>
              <a:buNone/>
            </a:pPr>
            <a:r>
              <a:rPr lang="en-GB"/>
              <a:t>Suppose your product is struggling with low ratings, here are some tips to help improve the situation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rtl="0" algn="l">
              <a:lnSpc>
                <a:spcPct val="100000"/>
              </a:lnSpc>
              <a:spcBef>
                <a:spcPts val="0"/>
              </a:spcBef>
              <a:spcAft>
                <a:spcPts val="0"/>
              </a:spcAft>
              <a:buSzPts val="1400"/>
              <a:buNone/>
            </a:pPr>
            <a:r>
              <a:rPr lang="en-GB"/>
              <a:t>Animate the image as the men struggling to pull the arrow.</a:t>
            </a:r>
            <a:endParaRPr/>
          </a:p>
          <a:p>
            <a:pPr indent="0" lvl="0" marL="0" rtl="0" algn="l">
              <a:lnSpc>
                <a:spcPct val="100000"/>
              </a:lnSpc>
              <a:spcBef>
                <a:spcPts val="0"/>
              </a:spcBef>
              <a:spcAft>
                <a:spcPts val="0"/>
              </a:spcAft>
              <a:buSzPts val="1400"/>
              <a:buNone/>
            </a:pPr>
            <a:r>
              <a:rPr lang="en-GB"/>
              <a:t>Ref id: 1893190741</a:t>
            </a:r>
            <a:endParaRPr/>
          </a:p>
          <a:p>
            <a:pPr indent="0" lvl="0" marL="0" rtl="0" algn="l">
              <a:lnSpc>
                <a:spcPct val="100000"/>
              </a:lnSpc>
              <a:spcBef>
                <a:spcPts val="0"/>
              </a:spcBef>
              <a:spcAft>
                <a:spcPts val="0"/>
              </a:spcAft>
              <a:buSzPts val="1400"/>
              <a:buNone/>
            </a:pPr>
            <a:r>
              <a:t/>
            </a:r>
            <a:endParaRPr/>
          </a:p>
        </p:txBody>
      </p:sp>
      <p:sp>
        <p:nvSpPr>
          <p:cNvPr id="730" name="Google Shape;730;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VO notes:</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Be on the lookout for patterns in the reviews. Find the common problem the customers are facing and find a solution to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Animate the man looking the reviews</a:t>
            </a:r>
            <a:endParaRPr/>
          </a:p>
          <a:p>
            <a:pPr indent="0" lvl="0" marL="0" rtl="0" algn="l">
              <a:lnSpc>
                <a:spcPct val="100000"/>
              </a:lnSpc>
              <a:spcBef>
                <a:spcPts val="0"/>
              </a:spcBef>
              <a:spcAft>
                <a:spcPts val="0"/>
              </a:spcAft>
              <a:buSzPts val="1400"/>
              <a:buNone/>
            </a:pPr>
            <a:r>
              <a:rPr lang="en-GB"/>
              <a:t>Ref id:1549080992, </a:t>
            </a:r>
            <a:r>
              <a:rPr b="1" lang="en-GB"/>
              <a:t>1926116813(use low rating like 3 to 1)</a:t>
            </a:r>
            <a:endParaRPr/>
          </a:p>
        </p:txBody>
      </p:sp>
      <p:sp>
        <p:nvSpPr>
          <p:cNvPr id="739" name="Google Shape;739;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VO notes:</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Ask for a ‘Review in Your Product Package’</a:t>
            </a:r>
            <a:endParaRPr/>
          </a:p>
          <a:p>
            <a:pPr indent="0" lvl="0" marL="0" rtl="0" algn="l">
              <a:lnSpc>
                <a:spcPct val="107000"/>
              </a:lnSpc>
              <a:spcBef>
                <a:spcPts val="0"/>
              </a:spcBef>
              <a:spcAft>
                <a:spcPts val="0"/>
              </a:spcAft>
              <a:buClr>
                <a:schemeClr val="dk1"/>
              </a:buClr>
              <a:buSzPts val="1200"/>
              <a:buFont typeface="Noto Sans Symbols"/>
              <a:buNone/>
            </a:pPr>
            <a:r>
              <a:t/>
            </a:r>
            <a:endParaRPr sz="1200">
              <a:latin typeface="Calibri"/>
              <a:ea typeface="Calibri"/>
              <a:cs typeface="Calibri"/>
              <a:sym typeface="Calibri"/>
            </a:endParaRPr>
          </a:p>
          <a:p>
            <a:pPr indent="0" lvl="0" marL="0" rtl="0" algn="l">
              <a:lnSpc>
                <a:spcPct val="107000"/>
              </a:lnSpc>
              <a:spcBef>
                <a:spcPts val="0"/>
              </a:spcBef>
              <a:spcAft>
                <a:spcPts val="0"/>
              </a:spcAft>
              <a:buClr>
                <a:schemeClr val="dk1"/>
              </a:buClr>
              <a:buSzPts val="1200"/>
              <a:buFont typeface="Noto Sans Symbols"/>
              <a:buNone/>
            </a:pPr>
            <a:r>
              <a:t/>
            </a:r>
            <a:endParaRPr sz="1200">
              <a:latin typeface="Calibri"/>
              <a:ea typeface="Calibri"/>
              <a:cs typeface="Calibri"/>
              <a:sym typeface="Calibri"/>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GD notes:</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Show the image and animate the callouts</a:t>
            </a:r>
            <a:endParaRPr/>
          </a:p>
          <a:p>
            <a:pPr indent="0" lvl="0" marL="0" rtl="0" algn="l">
              <a:lnSpc>
                <a:spcPct val="107000"/>
              </a:lnSpc>
              <a:spcBef>
                <a:spcPts val="0"/>
              </a:spcBef>
              <a:spcAft>
                <a:spcPts val="0"/>
              </a:spcAft>
              <a:buClr>
                <a:schemeClr val="dk1"/>
              </a:buClr>
              <a:buSzPts val="1200"/>
              <a:buFont typeface="Noto Sans Symbols"/>
              <a:buNone/>
            </a:pPr>
            <a:r>
              <a:rPr lang="en-GB" sz="1200">
                <a:latin typeface="Calibri"/>
                <a:ea typeface="Calibri"/>
                <a:cs typeface="Calibri"/>
                <a:sym typeface="Calibri"/>
              </a:rPr>
              <a:t>Ref id: 1790808362</a:t>
            </a:r>
            <a:endParaRPr/>
          </a:p>
          <a:p>
            <a:pPr indent="0" lvl="0" marL="0" rtl="0" algn="l">
              <a:lnSpc>
                <a:spcPct val="100000"/>
              </a:lnSpc>
              <a:spcBef>
                <a:spcPts val="0"/>
              </a:spcBef>
              <a:spcAft>
                <a:spcPts val="0"/>
              </a:spcAft>
              <a:buSzPts val="1400"/>
              <a:buNone/>
            </a:pPr>
            <a:r>
              <a:t/>
            </a:r>
            <a:endParaRPr/>
          </a:p>
        </p:txBody>
      </p:sp>
      <p:sp>
        <p:nvSpPr>
          <p:cNvPr id="750" name="Google Shape;750;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VO notes:</a:t>
            </a:r>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Respond to a concern as soon as possible </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GD notes:</a:t>
            </a:r>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Show the image and animate as the person in the screen</a:t>
            </a:r>
            <a:endParaRPr/>
          </a:p>
          <a:p>
            <a:pPr indent="0" lvl="0" marL="0" marR="0" rtl="0" algn="l">
              <a:lnSpc>
                <a:spcPct val="100000"/>
              </a:lnSpc>
              <a:spcBef>
                <a:spcPts val="0"/>
              </a:spcBef>
              <a:spcAft>
                <a:spcPts val="0"/>
              </a:spcAft>
              <a:buClr>
                <a:schemeClr val="dk1"/>
              </a:buClr>
              <a:buSzPts val="1200"/>
              <a:buFont typeface="Calibri"/>
              <a:buNone/>
            </a:pPr>
            <a:r>
              <a:rPr lang="en-GB" sz="1200">
                <a:latin typeface="Calibri"/>
                <a:ea typeface="Calibri"/>
                <a:cs typeface="Calibri"/>
                <a:sym typeface="Calibri"/>
              </a:rPr>
              <a:t>Ref id: 1441674362</a:t>
            </a:r>
            <a:endParaRPr/>
          </a:p>
          <a:p>
            <a:pPr indent="0" lvl="0" marL="0" rtl="0" algn="l">
              <a:lnSpc>
                <a:spcPct val="100000"/>
              </a:lnSpc>
              <a:spcBef>
                <a:spcPts val="0"/>
              </a:spcBef>
              <a:spcAft>
                <a:spcPts val="0"/>
              </a:spcAft>
              <a:buSzPts val="1400"/>
              <a:buNone/>
            </a:pPr>
            <a:r>
              <a:t/>
            </a:r>
            <a:endParaRPr/>
          </a:p>
        </p:txBody>
      </p:sp>
      <p:sp>
        <p:nvSpPr>
          <p:cNvPr id="759" name="Google Shape;759;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 </a:t>
            </a:r>
            <a:endParaRPr/>
          </a:p>
          <a:p>
            <a:pPr indent="0" lvl="0" marL="0" marR="0" rtl="0" algn="l">
              <a:lnSpc>
                <a:spcPct val="100000"/>
              </a:lnSpc>
              <a:spcBef>
                <a:spcPts val="0"/>
              </a:spcBef>
              <a:spcAft>
                <a:spcPts val="0"/>
              </a:spcAft>
              <a:buClr>
                <a:schemeClr val="dk1"/>
              </a:buClr>
              <a:buSzPts val="1200"/>
              <a:buFont typeface="Calibri"/>
              <a:buNone/>
            </a:pPr>
            <a:r>
              <a:rPr lang="en-GB"/>
              <a:t>His friend John is in business for three years and Michael decides to seek John’s help to understand and clarify his doubts on E-commerce.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rPr lang="en-GB"/>
              <a:t>Insert the background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Friend” show an image of man on the RHS (John)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@”three” insert Michael on the LHS (Michael) </a:t>
            </a:r>
            <a:endParaRPr/>
          </a:p>
          <a:p>
            <a:pPr indent="0" lvl="0" marL="0" rtl="0" algn="l">
              <a:lnSpc>
                <a:spcPct val="100000"/>
              </a:lnSpc>
              <a:spcBef>
                <a:spcPts val="0"/>
              </a:spcBef>
              <a:spcAft>
                <a:spcPts val="0"/>
              </a:spcAft>
              <a:buSzPts val="1400"/>
              <a:buNone/>
            </a:pPr>
            <a:r>
              <a:t/>
            </a:r>
            <a:endParaRPr/>
          </a:p>
        </p:txBody>
      </p:sp>
      <p:sp>
        <p:nvSpPr>
          <p:cNvPr id="135" name="Google Shape;13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To conclude let us see some good and bad examples of product listing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Display the image @”conclude”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Animate the people in the image @” good and bad example” </a:t>
            </a:r>
            <a:endParaRPr/>
          </a:p>
        </p:txBody>
      </p:sp>
      <p:sp>
        <p:nvSpPr>
          <p:cNvPr id="769" name="Google Shape;76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In this example, the company SwissTech clearly mentions all the key parameters such as product title, product description, product features, ratings, and variants. This is all reinforced by pictures showing the bag at each angle.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 swisstech” display the image of the product  </a:t>
            </a:r>
            <a:endParaRPr/>
          </a:p>
          <a:p>
            <a:pPr indent="0" lvl="0" marL="0" rtl="0" algn="l">
              <a:lnSpc>
                <a:spcPct val="100000"/>
              </a:lnSpc>
              <a:spcBef>
                <a:spcPts val="0"/>
              </a:spcBef>
              <a:spcAft>
                <a:spcPts val="0"/>
              </a:spcAft>
              <a:buSzPts val="1400"/>
              <a:buNone/>
            </a:pPr>
            <a:br>
              <a:rPr lang="en-GB"/>
            </a:br>
            <a:r>
              <a:rPr lang="en-GB"/>
              <a:t>@”key parameters” display an arrow on the product title ( In bold at the top)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product description” display an arrow on the product description.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779" name="Google Shape;779;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Sizes are described as “checked” or “carry on” so that buyers know exactly which model they’ll need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rPr lang="en-GB"/>
              <a:t>@”sizes” display the image of the product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@”checked” display an arrow on the size options in the image. </a:t>
            </a:r>
            <a:endParaRPr/>
          </a:p>
        </p:txBody>
      </p:sp>
      <p:sp>
        <p:nvSpPr>
          <p:cNvPr id="789" name="Google Shape;789;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The cherry on top: This SwissTech bag is exclusive to Walmart, which means buyers don’t have to worry about scouring the internet to find a better price for the bag; If they like what they see, they should go ahead and pull the trigger.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rPr lang="en-GB"/>
              <a:t>Show the image and highlight the word ‘Walmart Exclusive’</a:t>
            </a:r>
            <a:endParaRPr/>
          </a:p>
        </p:txBody>
      </p:sp>
      <p:sp>
        <p:nvSpPr>
          <p:cNvPr id="801" name="Google Shape;801;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In this example, there are very few information regarding the product title, description, features, variations, etc. There is less information on the product description, and it is in a paragraph rather than displayed as bullet points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 </a:t>
            </a:r>
            <a:endParaRPr/>
          </a:p>
          <a:p>
            <a:pPr indent="0" lvl="0" marL="0" rtl="0" algn="l">
              <a:lnSpc>
                <a:spcPct val="100000"/>
              </a:lnSpc>
              <a:spcBef>
                <a:spcPts val="0"/>
              </a:spcBef>
              <a:spcAft>
                <a:spcPts val="0"/>
              </a:spcAft>
              <a:buSzPts val="1400"/>
              <a:buNone/>
            </a:pPr>
            <a:r>
              <a:rPr lang="en-GB"/>
              <a:t>Display an incorrect sign on the product image for the entire VO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@”example” view the image of the product on the screen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@information display arrows on the product title and product description </a:t>
            </a:r>
            <a:endParaRPr/>
          </a:p>
        </p:txBody>
      </p:sp>
      <p:sp>
        <p:nvSpPr>
          <p:cNvPr id="814" name="Google Shape;814;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rgbClr val="000000"/>
              </a:buClr>
              <a:buSzPts val="1800"/>
              <a:buFont typeface="Calibri"/>
              <a:buNone/>
            </a:pPr>
            <a:r>
              <a:rPr lang="en-GB" sz="1800">
                <a:solidFill>
                  <a:srgbClr val="000000"/>
                </a:solidFill>
                <a:latin typeface="Calibri"/>
                <a:ea typeface="Calibri"/>
                <a:cs typeface="Calibri"/>
                <a:sym typeface="Calibri"/>
              </a:rPr>
              <a:t>The Walmart Listing Quality dashboard allows you to track and improve your listing. Ensure to keep a check on your score to find improvement areas.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Show and animate the image </a:t>
            </a:r>
            <a:endParaRPr/>
          </a:p>
          <a:p>
            <a:pPr indent="0" lvl="0" marL="0" rtl="0" algn="l">
              <a:lnSpc>
                <a:spcPct val="100000"/>
              </a:lnSpc>
              <a:spcBef>
                <a:spcPts val="0"/>
              </a:spcBef>
              <a:spcAft>
                <a:spcPts val="0"/>
              </a:spcAft>
              <a:buSzPts val="1400"/>
              <a:buNone/>
            </a:pPr>
            <a:r>
              <a:rPr lang="en-GB"/>
              <a:t>Ref id: 1350421637</a:t>
            </a:r>
            <a:endParaRPr/>
          </a:p>
        </p:txBody>
      </p:sp>
      <p:sp>
        <p:nvSpPr>
          <p:cNvPr id="825" name="Google Shape;825;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SzPts val="1400"/>
              <a:buNone/>
            </a:pPr>
            <a:r>
              <a:rPr lang="en-GB"/>
              <a:t>VO:</a:t>
            </a:r>
            <a:endParaRPr/>
          </a:p>
          <a:p>
            <a:pPr indent="0" lvl="0" marL="0" marR="0" rtl="0" algn="l">
              <a:lnSpc>
                <a:spcPct val="107000"/>
              </a:lnSpc>
              <a:spcBef>
                <a:spcPts val="800"/>
              </a:spcBef>
              <a:spcAft>
                <a:spcPts val="0"/>
              </a:spcAft>
              <a:buSzPts val="1400"/>
              <a:buNone/>
            </a:pPr>
            <a:r>
              <a:rPr lang="en-GB" sz="1800">
                <a:latin typeface="Calibri"/>
                <a:ea typeface="Calibri"/>
                <a:cs typeface="Calibri"/>
                <a:sym typeface="Calibri"/>
              </a:rPr>
              <a:t>Let us see the key takeaways from this module.</a:t>
            </a:r>
            <a:endParaRPr sz="1800">
              <a:latin typeface="Calibri"/>
              <a:ea typeface="Calibri"/>
              <a:cs typeface="Calibri"/>
              <a:sym typeface="Calibri"/>
            </a:endParaRPr>
          </a:p>
          <a:p>
            <a:pPr indent="-342900" lvl="0" marL="342900" marR="0" rtl="0" algn="l">
              <a:lnSpc>
                <a:spcPct val="107000"/>
              </a:lnSpc>
              <a:spcBef>
                <a:spcPts val="800"/>
              </a:spcBef>
              <a:spcAft>
                <a:spcPts val="0"/>
              </a:spcAft>
              <a:buSzPts val="1400"/>
              <a:buFont typeface="Noto Sans Symbols"/>
              <a:buChar char="∙"/>
            </a:pPr>
            <a:r>
              <a:rPr lang="en-GB" sz="1800">
                <a:latin typeface="Calibri"/>
                <a:ea typeface="Calibri"/>
                <a:cs typeface="Calibri"/>
                <a:sym typeface="Calibri"/>
              </a:rPr>
              <a:t>Provide engaging, informative, and convincing product description, images for the buyers to purchase your products.</a:t>
            </a:r>
            <a:endParaRPr sz="1800">
              <a:latin typeface="Calibri"/>
              <a:ea typeface="Calibri"/>
              <a:cs typeface="Calibri"/>
              <a:sym typeface="Calibri"/>
            </a:endParaRPr>
          </a:p>
          <a:p>
            <a:pPr indent="-342900" lvl="0" marL="342900" marR="0" rtl="0" algn="l">
              <a:lnSpc>
                <a:spcPct val="107000"/>
              </a:lnSpc>
              <a:spcBef>
                <a:spcPts val="0"/>
              </a:spcBef>
              <a:spcAft>
                <a:spcPts val="0"/>
              </a:spcAft>
              <a:buSzPts val="1400"/>
              <a:buFont typeface="Noto Sans Symbols"/>
              <a:buChar char="∙"/>
            </a:pPr>
            <a:r>
              <a:rPr lang="en-GB" sz="1800">
                <a:latin typeface="Calibri"/>
                <a:ea typeface="Calibri"/>
                <a:cs typeface="Calibri"/>
                <a:sym typeface="Calibri"/>
              </a:rPr>
              <a:t>Choose a short, concrete title that defines the product in a single line.</a:t>
            </a:r>
            <a:endParaRPr sz="1800">
              <a:latin typeface="Calibri"/>
              <a:ea typeface="Calibri"/>
              <a:cs typeface="Calibri"/>
              <a:sym typeface="Calibri"/>
            </a:endParaRPr>
          </a:p>
          <a:p>
            <a:pPr indent="-342900" lvl="0" marL="342900" marR="0" rtl="0" algn="l">
              <a:lnSpc>
                <a:spcPct val="107000"/>
              </a:lnSpc>
              <a:spcBef>
                <a:spcPts val="0"/>
              </a:spcBef>
              <a:spcAft>
                <a:spcPts val="0"/>
              </a:spcAft>
              <a:buSzPts val="1400"/>
              <a:buFont typeface="Noto Sans Symbols"/>
              <a:buChar char="∙"/>
            </a:pPr>
            <a:r>
              <a:rPr lang="en-GB" sz="1800">
                <a:latin typeface="Calibri"/>
                <a:ea typeface="Calibri"/>
                <a:cs typeface="Calibri"/>
                <a:sym typeface="Calibri"/>
              </a:rPr>
              <a:t>Provide number of variants and high-quality images for your products to attract the customers.</a:t>
            </a:r>
            <a:endParaRPr sz="1800">
              <a:latin typeface="Calibri"/>
              <a:ea typeface="Calibri"/>
              <a:cs typeface="Calibri"/>
              <a:sym typeface="Calibri"/>
            </a:endParaRPr>
          </a:p>
          <a:p>
            <a:pPr indent="-342900" lvl="0" marL="342900" marR="0" rtl="0" algn="l">
              <a:lnSpc>
                <a:spcPct val="107000"/>
              </a:lnSpc>
              <a:spcBef>
                <a:spcPts val="0"/>
              </a:spcBef>
              <a:spcAft>
                <a:spcPts val="0"/>
              </a:spcAft>
              <a:buSzPts val="1400"/>
              <a:buFont typeface="Noto Sans Symbols"/>
              <a:buChar char="∙"/>
            </a:pPr>
            <a:r>
              <a:rPr lang="en-GB" sz="1800">
                <a:latin typeface="Calibri"/>
                <a:ea typeface="Calibri"/>
                <a:cs typeface="Calibri"/>
                <a:sym typeface="Calibri"/>
              </a:rPr>
              <a:t>Include key features and benefits that differentiate from other products to attract customers to buy your product.</a:t>
            </a:r>
            <a:endParaRPr sz="1800">
              <a:latin typeface="Calibri"/>
              <a:ea typeface="Calibri"/>
              <a:cs typeface="Calibri"/>
              <a:sym typeface="Calibri"/>
            </a:endParaRPr>
          </a:p>
          <a:p>
            <a:pPr indent="-342900" lvl="0" marL="342900" marR="0" rtl="0" algn="l">
              <a:lnSpc>
                <a:spcPct val="107000"/>
              </a:lnSpc>
              <a:spcBef>
                <a:spcPts val="0"/>
              </a:spcBef>
              <a:spcAft>
                <a:spcPts val="0"/>
              </a:spcAft>
              <a:buSzPts val="1400"/>
              <a:buFont typeface="Noto Sans Symbols"/>
              <a:buChar char="∙"/>
            </a:pPr>
            <a:r>
              <a:rPr lang="en-GB" sz="1800">
                <a:latin typeface="Calibri"/>
                <a:ea typeface="Calibri"/>
                <a:cs typeface="Calibri"/>
                <a:sym typeface="Calibri"/>
              </a:rPr>
              <a:t>Have a good customer service and respond quickly to get positive reviews which has an immense impact on the ratings.</a:t>
            </a:r>
            <a:endParaRPr/>
          </a:p>
          <a:p>
            <a:pPr indent="-254000" lvl="0" marL="342900" marR="0" rtl="0" algn="l">
              <a:lnSpc>
                <a:spcPct val="107000"/>
              </a:lnSpc>
              <a:spcBef>
                <a:spcPts val="800"/>
              </a:spcBef>
              <a:spcAft>
                <a:spcPts val="0"/>
              </a:spcAft>
              <a:buSzPts val="1400"/>
              <a:buFont typeface="Noto Sans Symbols"/>
              <a:buNone/>
            </a:pPr>
            <a:r>
              <a:t/>
            </a:r>
            <a:endParaRPr sz="1800">
              <a:latin typeface="Calibri"/>
              <a:ea typeface="Calibri"/>
              <a:cs typeface="Calibri"/>
              <a:sym typeface="Calibri"/>
            </a:endParaRPr>
          </a:p>
          <a:p>
            <a:pPr indent="-254000" lvl="0" marL="342900" marR="0" rtl="0" algn="l">
              <a:lnSpc>
                <a:spcPct val="107000"/>
              </a:lnSpc>
              <a:spcBef>
                <a:spcPts val="800"/>
              </a:spcBef>
              <a:spcAft>
                <a:spcPts val="0"/>
              </a:spcAft>
              <a:buSzPts val="1400"/>
              <a:buFont typeface="Noto Sans Symbols"/>
              <a:buNone/>
            </a:pPr>
            <a:r>
              <a:t/>
            </a:r>
            <a:endParaRPr sz="1800">
              <a:latin typeface="Calibri"/>
              <a:ea typeface="Calibri"/>
              <a:cs typeface="Calibri"/>
              <a:sym typeface="Calibri"/>
            </a:endParaRPr>
          </a:p>
          <a:p>
            <a:pPr indent="0" lvl="0" marL="0" marR="0" rtl="0" algn="l">
              <a:lnSpc>
                <a:spcPct val="107000"/>
              </a:lnSpc>
              <a:spcBef>
                <a:spcPts val="800"/>
              </a:spcBef>
              <a:spcAft>
                <a:spcPts val="0"/>
              </a:spcAft>
              <a:buSzPts val="1400"/>
              <a:buFont typeface="Noto Sans Symbols"/>
              <a:buNone/>
            </a:pPr>
            <a:r>
              <a:rPr lang="en-GB" sz="1800">
                <a:latin typeface="Calibri"/>
                <a:ea typeface="Calibri"/>
                <a:cs typeface="Calibri"/>
                <a:sym typeface="Calibri"/>
              </a:rPr>
              <a:t>GD notes:</a:t>
            </a:r>
            <a:endParaRPr/>
          </a:p>
          <a:p>
            <a:pPr indent="0" lvl="0" marL="0" marR="0" rtl="0" algn="l">
              <a:lnSpc>
                <a:spcPct val="107000"/>
              </a:lnSpc>
              <a:spcBef>
                <a:spcPts val="800"/>
              </a:spcBef>
              <a:spcAft>
                <a:spcPts val="0"/>
              </a:spcAft>
              <a:buSzPts val="1400"/>
              <a:buFont typeface="Noto Sans Symbols"/>
              <a:buNone/>
            </a:pPr>
            <a:r>
              <a:rPr lang="en-GB" sz="1800">
                <a:latin typeface="Calibri"/>
                <a:ea typeface="Calibri"/>
                <a:cs typeface="Calibri"/>
                <a:sym typeface="Calibri"/>
              </a:rPr>
              <a:t>Animate and show the infographic in sync with the VO</a:t>
            </a:r>
            <a:endParaRPr/>
          </a:p>
          <a:p>
            <a:pPr indent="0" lvl="0" marL="0" marR="0" rtl="0" algn="l">
              <a:lnSpc>
                <a:spcPct val="107000"/>
              </a:lnSpc>
              <a:spcBef>
                <a:spcPts val="800"/>
              </a:spcBef>
              <a:spcAft>
                <a:spcPts val="0"/>
              </a:spcAft>
              <a:buSzPts val="1400"/>
              <a:buFont typeface="Noto Sans Symbols"/>
              <a:buNone/>
            </a:pPr>
            <a:r>
              <a:rPr lang="en-GB" sz="1800">
                <a:latin typeface="Calibri"/>
                <a:ea typeface="Calibri"/>
                <a:cs typeface="Calibri"/>
                <a:sym typeface="Calibri"/>
              </a:rPr>
              <a:t>Ref id: 243909043</a:t>
            </a:r>
            <a:endParaRPr sz="1800">
              <a:latin typeface="Calibri"/>
              <a:ea typeface="Calibri"/>
              <a:cs typeface="Calibri"/>
              <a:sym typeface="Calibri"/>
            </a:endParaRPr>
          </a:p>
          <a:p>
            <a:pPr indent="-228600" lvl="0" marL="457200" marR="0" rtl="0" algn="l">
              <a:lnSpc>
                <a:spcPct val="100000"/>
              </a:lnSpc>
              <a:spcBef>
                <a:spcPts val="800"/>
              </a:spcBef>
              <a:spcAft>
                <a:spcPts val="0"/>
              </a:spcAft>
              <a:buSzPts val="1400"/>
              <a:buNone/>
            </a:pPr>
            <a:r>
              <a:t/>
            </a:r>
            <a:endParaRPr/>
          </a:p>
        </p:txBody>
      </p:sp>
      <p:sp>
        <p:nvSpPr>
          <p:cNvPr id="835" name="Google Shape;835;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800"/>
              <a:buFont typeface="Calibri"/>
              <a:buNone/>
            </a:pPr>
            <a:r>
              <a:rPr lang="en-GB" sz="1800">
                <a:latin typeface="Calibri"/>
                <a:ea typeface="Calibri"/>
                <a:cs typeface="Calibri"/>
                <a:sym typeface="Calibri"/>
              </a:rPr>
              <a:t>Hope you have a better understanding on product listing now, Michael.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847" name="Google Shape;847;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sz="1800">
                <a:latin typeface="Calibri"/>
                <a:ea typeface="Calibri"/>
                <a:cs typeface="Calibri"/>
                <a:sym typeface="Calibri"/>
              </a:rPr>
              <a:t>Thank you very much John! It was very informative, and I learnt a lot from today.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Animate they are talking and show the callout in sync with the VO</a:t>
            </a:r>
            <a:endParaRPr/>
          </a:p>
          <a:p>
            <a:pPr indent="0" lvl="0" marL="0" rtl="0" algn="l">
              <a:lnSpc>
                <a:spcPct val="100000"/>
              </a:lnSpc>
              <a:spcBef>
                <a:spcPts val="0"/>
              </a:spcBef>
              <a:spcAft>
                <a:spcPts val="0"/>
              </a:spcAft>
              <a:buSzPts val="1400"/>
              <a:buNone/>
            </a:pPr>
            <a:r>
              <a:t/>
            </a:r>
            <a:endParaRPr/>
          </a:p>
        </p:txBody>
      </p:sp>
      <p:sp>
        <p:nvSpPr>
          <p:cNvPr id="858" name="Google Shape;858;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marR="0" rtl="0" algn="l">
              <a:lnSpc>
                <a:spcPct val="100000"/>
              </a:lnSpc>
              <a:spcBef>
                <a:spcPts val="0"/>
              </a:spcBef>
              <a:spcAft>
                <a:spcPts val="0"/>
              </a:spcAft>
              <a:buClr>
                <a:schemeClr val="dk1"/>
              </a:buClr>
              <a:buSzPts val="1800"/>
              <a:buFont typeface="Calibri"/>
              <a:buNone/>
            </a:pPr>
            <a:r>
              <a:rPr lang="en-GB" sz="1800">
                <a:latin typeface="Calibri"/>
                <a:ea typeface="Calibri"/>
                <a:cs typeface="Calibri"/>
                <a:sym typeface="Calibri"/>
              </a:rPr>
              <a:t>All the best on your venture with Walmart.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a:t>
            </a:r>
            <a:endParaRPr/>
          </a:p>
          <a:p>
            <a:pPr indent="0" lvl="0" marL="0" marR="0" rtl="0" algn="l">
              <a:lnSpc>
                <a:spcPct val="100000"/>
              </a:lnSpc>
              <a:spcBef>
                <a:spcPts val="0"/>
              </a:spcBef>
              <a:spcAft>
                <a:spcPts val="0"/>
              </a:spcAft>
              <a:buClr>
                <a:schemeClr val="dk1"/>
              </a:buClr>
              <a:buSzPts val="1200"/>
              <a:buFont typeface="Calibri"/>
              <a:buNone/>
            </a:pPr>
            <a:r>
              <a:rPr lang="en-GB"/>
              <a:t>Animate as they are talking and shaking hands at last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870" name="Google Shape;870;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John: Hey Michael! How are your doing? I’m happy to know about your new venture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Retain the background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Animate the man on RHS to talk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Make him talk in sync with the VO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Animate man on LHS to move his head </a:t>
            </a:r>
            <a:endParaRPr/>
          </a:p>
        </p:txBody>
      </p:sp>
      <p:sp>
        <p:nvSpPr>
          <p:cNvPr id="145" name="Google Shape;14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1" name="Google Shape;881;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Michael: I’m good, thank you John! I am here to get your help to sell my product on Walmart.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Retain the background image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Animate man on LHS to talk in sync with the VO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GB"/>
              <a:t>Animate man on RHS to move his head </a:t>
            </a:r>
            <a:endParaRPr/>
          </a:p>
          <a:p>
            <a:pPr indent="0" lvl="0" marL="0" rtl="0" algn="l">
              <a:lnSpc>
                <a:spcPct val="100000"/>
              </a:lnSpc>
              <a:spcBef>
                <a:spcPts val="0"/>
              </a:spcBef>
              <a:spcAft>
                <a:spcPts val="0"/>
              </a:spcAft>
              <a:buSzPts val="1400"/>
              <a:buNone/>
            </a:pPr>
            <a:r>
              <a:t/>
            </a:r>
            <a:endParaRPr/>
          </a:p>
        </p:txBody>
      </p:sp>
      <p:sp>
        <p:nvSpPr>
          <p:cNvPr id="156" name="Google Shape;15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VO:</a:t>
            </a:r>
            <a:endParaRPr/>
          </a:p>
          <a:p>
            <a:pPr indent="0" lvl="0" marL="0" rtl="0" algn="l">
              <a:lnSpc>
                <a:spcPct val="100000"/>
              </a:lnSpc>
              <a:spcBef>
                <a:spcPts val="0"/>
              </a:spcBef>
              <a:spcAft>
                <a:spcPts val="0"/>
              </a:spcAft>
              <a:buSzPts val="1400"/>
              <a:buNone/>
            </a:pPr>
            <a:r>
              <a:rPr lang="en-GB"/>
              <a:t>John: More than happy to help you mate, what would you like to know about?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GD notes:</a:t>
            </a:r>
            <a:endParaRPr/>
          </a:p>
          <a:p>
            <a:pPr indent="0" lvl="0" marL="0" rtl="0" algn="l">
              <a:lnSpc>
                <a:spcPct val="100000"/>
              </a:lnSpc>
              <a:spcBef>
                <a:spcPts val="0"/>
              </a:spcBef>
              <a:spcAft>
                <a:spcPts val="0"/>
              </a:spcAft>
              <a:buSzPts val="1400"/>
              <a:buNone/>
            </a:pPr>
            <a:r>
              <a:rPr lang="en-GB"/>
              <a:t>Animate man on RHS to talk in sync with the VO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67" name="Google Shape;16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8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7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8"/>
          <p:cNvSpPr/>
          <p:nvPr>
            <p:ph idx="2" type="pic"/>
          </p:nvPr>
        </p:nvSpPr>
        <p:spPr>
          <a:xfrm>
            <a:off x="5183188" y="987425"/>
            <a:ext cx="6172200" cy="4873625"/>
          </a:xfrm>
          <a:prstGeom prst="rect">
            <a:avLst/>
          </a:prstGeom>
          <a:noFill/>
          <a:ln>
            <a:noFill/>
          </a:ln>
        </p:spPr>
      </p:sp>
      <p:sp>
        <p:nvSpPr>
          <p:cNvPr id="68" name="Google Shape;68;p7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15.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comments" Target="../comments/comment4.xml"/><Relationship Id="rId4" Type="http://schemas.openxmlformats.org/officeDocument/2006/relationships/image" Target="../media/image22.jpg"/><Relationship Id="rId5" Type="http://schemas.openxmlformats.org/officeDocument/2006/relationships/image" Target="../media/image13.jpg"/><Relationship Id="rId6"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6.xml"/><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omments" Target="../comments/comment7.xml"/><Relationship Id="rId4" Type="http://schemas.openxmlformats.org/officeDocument/2006/relationships/image" Target="../media/image5.png"/><Relationship Id="rId5"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comments" Target="../comments/comment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comments" Target="../comments/comment9.xml"/><Relationship Id="rId4" Type="http://schemas.openxmlformats.org/officeDocument/2006/relationships/image" Target="../media/image28.jp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comments" Target="../comments/comment10.xml"/><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comments" Target="../comments/comment11.xml"/><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omments" Target="../comments/comment12.xml"/><Relationship Id="rId4" Type="http://schemas.openxmlformats.org/officeDocument/2006/relationships/image" Target="../media/image34.png"/><Relationship Id="rId5" Type="http://schemas.openxmlformats.org/officeDocument/2006/relationships/image" Target="../media/image43.png"/><Relationship Id="rId6" Type="http://schemas.openxmlformats.org/officeDocument/2006/relationships/image" Target="../media/image35.png"/><Relationship Id="rId7"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omments" Target="../comments/comment13.xml"/><Relationship Id="rId4" Type="http://schemas.openxmlformats.org/officeDocument/2006/relationships/image" Target="../media/image37.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comments" Target="../comments/comment14.xml"/><Relationship Id="rId4" Type="http://schemas.openxmlformats.org/officeDocument/2006/relationships/image" Target="../media/image38.png"/><Relationship Id="rId5"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comments" Target="../comments/comment15.xml"/><Relationship Id="rId4" Type="http://schemas.openxmlformats.org/officeDocument/2006/relationships/image" Target="../media/image49.jpg"/><Relationship Id="rId5"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comments" Target="../comments/comment16.xml"/><Relationship Id="rId4" Type="http://schemas.openxmlformats.org/officeDocument/2006/relationships/image" Target="../media/image4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comments" Target="../comments/comment17.xml"/><Relationship Id="rId4" Type="http://schemas.openxmlformats.org/officeDocument/2006/relationships/image" Target="../media/image44.jpg"/><Relationship Id="rId5" Type="http://schemas.openxmlformats.org/officeDocument/2006/relationships/image" Target="../media/image12.png"/><Relationship Id="rId6"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comments" Target="../comments/comment18.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comments" Target="../comments/comment19.xml"/><Relationship Id="rId4" Type="http://schemas.openxmlformats.org/officeDocument/2006/relationships/image" Target="../media/image46.png"/><Relationship Id="rId5"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comments" Target="../comments/comment20.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comments" Target="../comments/comment21.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comments" Target="../comments/comment2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comments" Target="../comments/comment23.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comments" Target="../comments/comment24.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comments" Target="../comments/comment25.xml"/><Relationship Id="rId4" Type="http://schemas.openxmlformats.org/officeDocument/2006/relationships/image" Target="../media/image57.png"/><Relationship Id="rId5" Type="http://schemas.openxmlformats.org/officeDocument/2006/relationships/image" Target="../media/image61.jpg"/><Relationship Id="rId6" Type="http://schemas.openxmlformats.org/officeDocument/2006/relationships/image" Target="../media/image63.png"/><Relationship Id="rId7"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comments" Target="../comments/comment26.xml"/><Relationship Id="rId4" Type="http://schemas.openxmlformats.org/officeDocument/2006/relationships/image" Target="../media/image60.jpg"/><Relationship Id="rId5" Type="http://schemas.openxmlformats.org/officeDocument/2006/relationships/image" Target="../media/image56.png"/><Relationship Id="rId6"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comments" Target="../comments/comment27.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comments" Target="../comments/comment28.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comments" Target="../comments/comment29.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comments" Target="../comments/comment30.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comments" Target="../comments/comment31.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comments" Target="../comments/comment3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comments" Target="../comments/comment33.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comments" Target="../comments/comment34.xml"/><Relationship Id="rId4" Type="http://schemas.openxmlformats.org/officeDocument/2006/relationships/image" Target="../media/image7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comments" Target="../comments/comment35.xml"/><Relationship Id="rId4" Type="http://schemas.openxmlformats.org/officeDocument/2006/relationships/image" Target="../media/image62.png"/><Relationship Id="rId5" Type="http://schemas.openxmlformats.org/officeDocument/2006/relationships/image" Target="../media/image7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comments" Target="../comments/comment36.xml"/><Relationship Id="rId4" Type="http://schemas.openxmlformats.org/officeDocument/2006/relationships/image" Target="../media/image76.png"/><Relationship Id="rId10" Type="http://schemas.openxmlformats.org/officeDocument/2006/relationships/image" Target="../media/image83.png"/><Relationship Id="rId9" Type="http://schemas.openxmlformats.org/officeDocument/2006/relationships/image" Target="../media/image78.png"/><Relationship Id="rId5" Type="http://schemas.openxmlformats.org/officeDocument/2006/relationships/image" Target="../media/image77.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comments" Target="../comments/comment37.xml"/><Relationship Id="rId4" Type="http://schemas.openxmlformats.org/officeDocument/2006/relationships/image" Target="../media/image7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comments" Target="../comments/comment38.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comments" Target="../comments/comment39.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comments" Target="../comments/comment40.xml"/><Relationship Id="rId4" Type="http://schemas.openxmlformats.org/officeDocument/2006/relationships/image" Target="../media/image80.jpg"/><Relationship Id="rId5" Type="http://schemas.openxmlformats.org/officeDocument/2006/relationships/image" Target="../media/image8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comments" Target="../comments/comment41.xml"/><Relationship Id="rId4" Type="http://schemas.openxmlformats.org/officeDocument/2006/relationships/image" Target="../media/image8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comments" Target="../comments/comment42.xml"/><Relationship Id="rId4" Type="http://schemas.openxmlformats.org/officeDocument/2006/relationships/image" Target="../media/image84.jpg"/><Relationship Id="rId5" Type="http://schemas.openxmlformats.org/officeDocument/2006/relationships/image" Target="../media/image8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comments" Target="../comments/comment43.xml"/><Relationship Id="rId4" Type="http://schemas.openxmlformats.org/officeDocument/2006/relationships/image" Target="../media/image88.jpg"/><Relationship Id="rId5" Type="http://schemas.openxmlformats.org/officeDocument/2006/relationships/image" Target="../media/image9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comments" Target="../comments/comment44.xml"/><Relationship Id="rId4" Type="http://schemas.openxmlformats.org/officeDocument/2006/relationships/image" Target="../media/image8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comments" Target="../comments/comment45.xml"/><Relationship Id="rId4" Type="http://schemas.openxmlformats.org/officeDocument/2006/relationships/image" Target="../media/image9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comments" Target="../comments/comment46.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comments" Target="../comments/comment47.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comments" Target="../comments/comment48.xml"/><Relationship Id="rId4" Type="http://schemas.openxmlformats.org/officeDocument/2006/relationships/image" Target="../media/image89.png"/><Relationship Id="rId5" Type="http://schemas.openxmlformats.org/officeDocument/2006/relationships/image" Target="../media/image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comments" Target="../comments/comment49.xml"/><Relationship Id="rId4" Type="http://schemas.openxmlformats.org/officeDocument/2006/relationships/image" Target="../media/image93.png"/><Relationship Id="rId5" Type="http://schemas.openxmlformats.org/officeDocument/2006/relationships/image" Target="../media/image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comments" Target="../comments/comment50.xml"/><Relationship Id="rId4" Type="http://schemas.openxmlformats.org/officeDocument/2006/relationships/image" Target="../media/image95.png"/><Relationship Id="rId5" Type="http://schemas.openxmlformats.org/officeDocument/2006/relationships/image" Target="../media/image9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comments" Target="../comments/comment51.xml"/><Relationship Id="rId4" Type="http://schemas.openxmlformats.org/officeDocument/2006/relationships/image" Target="../media/image9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comments" Target="../comments/comment52.xml"/><Relationship Id="rId4" Type="http://schemas.openxmlformats.org/officeDocument/2006/relationships/image" Target="../media/image9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aphicFrame>
        <p:nvGraphicFramePr>
          <p:cNvPr id="88" name="Google Shape;88;p1"/>
          <p:cNvGraphicFramePr/>
          <p:nvPr/>
        </p:nvGraphicFramePr>
        <p:xfrm>
          <a:off x="815008" y="1311964"/>
          <a:ext cx="3000000" cy="3000000"/>
        </p:xfrm>
        <a:graphic>
          <a:graphicData uri="http://schemas.openxmlformats.org/drawingml/2006/table">
            <a:tbl>
              <a:tblPr bandRow="1" firstRow="1">
                <a:noFill/>
                <a:tableStyleId>{27D26375-2537-4F14-A3BE-69462BADAB7F}</a:tableStyleId>
              </a:tblPr>
              <a:tblGrid>
                <a:gridCol w="1428400"/>
                <a:gridCol w="1428400"/>
                <a:gridCol w="1428400"/>
                <a:gridCol w="1428400"/>
                <a:gridCol w="1428400"/>
                <a:gridCol w="1428400"/>
                <a:gridCol w="1428400"/>
              </a:tblGrid>
              <a:tr h="1570375">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Word count and duration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SB level</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Articulate</a:t>
                      </a:r>
                      <a:endParaRPr sz="1400" u="none" cap="none" strike="noStrike"/>
                    </a:p>
                    <a:p>
                      <a:pPr indent="0" lvl="0" marL="0" marR="0" rtl="0" algn="ctr">
                        <a:lnSpc>
                          <a:spcPct val="100000"/>
                        </a:lnSpc>
                        <a:spcBef>
                          <a:spcPts val="0"/>
                        </a:spcBef>
                        <a:spcAft>
                          <a:spcPts val="0"/>
                        </a:spcAft>
                        <a:buClr>
                          <a:srgbClr val="000000"/>
                        </a:buClr>
                        <a:buSzPts val="2400"/>
                        <a:buFont typeface="Arial"/>
                        <a:buNone/>
                      </a:pPr>
                      <a:r>
                        <a:rPr lang="en-GB" sz="2400" u="none" cap="none" strike="noStrike"/>
                        <a:t>Slide mapping</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Video slides mapping</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Vector/ icon based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Marked Assessment? Id Yes, mention % for passing</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No. of characters in VO</a:t>
                      </a:r>
                      <a:endParaRPr sz="1400" u="none" cap="none" strike="noStrike"/>
                    </a:p>
                  </a:txBody>
                  <a:tcPr marT="45725" marB="45725" marR="91450" marL="91450"/>
                </a:tc>
              </a:tr>
              <a:tr h="1570375">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1696</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L3</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41</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26</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Vector based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GB" sz="2400" u="none" cap="none" strike="noStrike"/>
                        <a:t>2 male</a:t>
                      </a:r>
                      <a:endParaRPr sz="1400" u="none" cap="none" strike="noStrike"/>
                    </a:p>
                  </a:txBody>
                  <a:tcPr marT="45725" marB="45725" marR="91450" marL="9145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9"/>
          <p:cNvPicPr preferRelativeResize="0"/>
          <p:nvPr/>
        </p:nvPicPr>
        <p:blipFill rotWithShape="1">
          <a:blip r:embed="rId3">
            <a:alphaModFix amt="70000"/>
          </a:blip>
          <a:srcRect b="0" l="0" r="0" t="0"/>
          <a:stretch/>
        </p:blipFill>
        <p:spPr>
          <a:xfrm>
            <a:off x="-178170" y="312234"/>
            <a:ext cx="12370170" cy="6858000"/>
          </a:xfrm>
          <a:prstGeom prst="rect">
            <a:avLst/>
          </a:prstGeom>
          <a:noFill/>
          <a:ln>
            <a:noFill/>
          </a:ln>
        </p:spPr>
      </p:pic>
      <p:pic>
        <p:nvPicPr>
          <p:cNvPr id="181" name="Google Shape;181;p9"/>
          <p:cNvPicPr preferRelativeResize="0"/>
          <p:nvPr/>
        </p:nvPicPr>
        <p:blipFill rotWithShape="1">
          <a:blip r:embed="rId4">
            <a:alphaModFix/>
          </a:blip>
          <a:srcRect b="0" l="0" r="0" t="0"/>
          <a:stretch/>
        </p:blipFill>
        <p:spPr>
          <a:xfrm>
            <a:off x="2413733" y="1955091"/>
            <a:ext cx="2076740" cy="4553585"/>
          </a:xfrm>
          <a:prstGeom prst="rect">
            <a:avLst/>
          </a:prstGeom>
          <a:noFill/>
          <a:ln>
            <a:noFill/>
          </a:ln>
        </p:spPr>
      </p:pic>
      <p:pic>
        <p:nvPicPr>
          <p:cNvPr id="182" name="Google Shape;182;p9"/>
          <p:cNvPicPr preferRelativeResize="0"/>
          <p:nvPr/>
        </p:nvPicPr>
        <p:blipFill rotWithShape="1">
          <a:blip r:embed="rId5">
            <a:alphaModFix/>
          </a:blip>
          <a:srcRect b="0" l="0" r="0" t="0"/>
          <a:stretch/>
        </p:blipFill>
        <p:spPr>
          <a:xfrm flipH="1">
            <a:off x="7523109" y="2017562"/>
            <a:ext cx="2669105" cy="4428645"/>
          </a:xfrm>
          <a:prstGeom prst="rect">
            <a:avLst/>
          </a:prstGeom>
          <a:noFill/>
          <a:ln>
            <a:noFill/>
          </a:ln>
        </p:spPr>
      </p:pic>
      <p:sp>
        <p:nvSpPr>
          <p:cNvPr id="183" name="Google Shape;183;p9"/>
          <p:cNvSpPr/>
          <p:nvPr/>
        </p:nvSpPr>
        <p:spPr>
          <a:xfrm>
            <a:off x="3073602" y="312234"/>
            <a:ext cx="3511756" cy="1826519"/>
          </a:xfrm>
          <a:prstGeom prst="wedgeEllipseCallout">
            <a:avLst>
              <a:gd fmla="val -20833" name="adj1"/>
              <a:gd fmla="val 625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 Well, to begin with, can you please explain me how to list my product in the marketplace?</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9"/>
          <p:cNvSpPr txBox="1"/>
          <p:nvPr/>
        </p:nvSpPr>
        <p:spPr>
          <a:xfrm>
            <a:off x="0" y="0"/>
            <a:ext cx="1650379"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Scenario</a:t>
            </a:r>
            <a:endParaRPr b="0" i="0" sz="1400" u="none" cap="none" strike="noStrike">
              <a:solidFill>
                <a:srgbClr val="000000"/>
              </a:solidFill>
              <a:latin typeface="Arial"/>
              <a:ea typeface="Arial"/>
              <a:cs typeface="Arial"/>
              <a:sym typeface="Arial"/>
            </a:endParaRPr>
          </a:p>
        </p:txBody>
      </p:sp>
      <p:sp>
        <p:nvSpPr>
          <p:cNvPr id="185" name="Google Shape;185;p9"/>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10"/>
          <p:cNvPicPr preferRelativeResize="0"/>
          <p:nvPr/>
        </p:nvPicPr>
        <p:blipFill rotWithShape="1">
          <a:blip r:embed="rId3">
            <a:alphaModFix amt="70000"/>
          </a:blip>
          <a:srcRect b="0" l="0" r="0" t="0"/>
          <a:stretch/>
        </p:blipFill>
        <p:spPr>
          <a:xfrm>
            <a:off x="0" y="0"/>
            <a:ext cx="12370170" cy="6858000"/>
          </a:xfrm>
          <a:prstGeom prst="rect">
            <a:avLst/>
          </a:prstGeom>
          <a:noFill/>
          <a:ln>
            <a:noFill/>
          </a:ln>
        </p:spPr>
      </p:pic>
      <p:pic>
        <p:nvPicPr>
          <p:cNvPr id="192" name="Google Shape;192;p10"/>
          <p:cNvPicPr preferRelativeResize="0"/>
          <p:nvPr/>
        </p:nvPicPr>
        <p:blipFill rotWithShape="1">
          <a:blip r:embed="rId4">
            <a:alphaModFix/>
          </a:blip>
          <a:srcRect b="0" l="0" r="0" t="0"/>
          <a:stretch/>
        </p:blipFill>
        <p:spPr>
          <a:xfrm flipH="1">
            <a:off x="7523109" y="2017562"/>
            <a:ext cx="2669105" cy="4428645"/>
          </a:xfrm>
          <a:prstGeom prst="rect">
            <a:avLst/>
          </a:prstGeom>
          <a:noFill/>
          <a:ln>
            <a:noFill/>
          </a:ln>
        </p:spPr>
      </p:pic>
      <p:pic>
        <p:nvPicPr>
          <p:cNvPr id="193" name="Google Shape;193;p10"/>
          <p:cNvPicPr preferRelativeResize="0"/>
          <p:nvPr/>
        </p:nvPicPr>
        <p:blipFill rotWithShape="1">
          <a:blip r:embed="rId5">
            <a:alphaModFix/>
          </a:blip>
          <a:srcRect b="0" l="0" r="0" t="0"/>
          <a:stretch/>
        </p:blipFill>
        <p:spPr>
          <a:xfrm>
            <a:off x="2413733" y="1955091"/>
            <a:ext cx="2076740" cy="4553585"/>
          </a:xfrm>
          <a:prstGeom prst="rect">
            <a:avLst/>
          </a:prstGeom>
          <a:noFill/>
          <a:ln>
            <a:noFill/>
          </a:ln>
        </p:spPr>
      </p:pic>
      <p:sp>
        <p:nvSpPr>
          <p:cNvPr id="194" name="Google Shape;194;p10"/>
          <p:cNvSpPr/>
          <p:nvPr/>
        </p:nvSpPr>
        <p:spPr>
          <a:xfrm flipH="1">
            <a:off x="6020764" y="411793"/>
            <a:ext cx="3361530" cy="1826519"/>
          </a:xfrm>
          <a:prstGeom prst="wedgeEllipseCallout">
            <a:avLst>
              <a:gd fmla="val -20833" name="adj1"/>
              <a:gd fmla="val 625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 Sure Michael, I’ll surely explain all the details about product listing.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10"/>
          <p:cNvSpPr txBox="1"/>
          <p:nvPr/>
        </p:nvSpPr>
        <p:spPr>
          <a:xfrm>
            <a:off x="0" y="0"/>
            <a:ext cx="1650379"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Scenario</a:t>
            </a:r>
            <a:endParaRPr b="0" i="0" sz="1400" u="none" cap="none" strike="noStrike">
              <a:solidFill>
                <a:srgbClr val="000000"/>
              </a:solidFill>
              <a:latin typeface="Calibri"/>
              <a:ea typeface="Calibri"/>
              <a:cs typeface="Calibri"/>
              <a:sym typeface="Calibri"/>
            </a:endParaRPr>
          </a:p>
        </p:txBody>
      </p:sp>
      <p:sp>
        <p:nvSpPr>
          <p:cNvPr id="196" name="Google Shape;196;p10"/>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1"/>
          <p:cNvPicPr preferRelativeResize="0"/>
          <p:nvPr/>
        </p:nvPicPr>
        <p:blipFill rotWithShape="1">
          <a:blip r:embed="rId3">
            <a:alphaModFix/>
          </a:blip>
          <a:srcRect b="0" l="0" r="0" t="0"/>
          <a:stretch/>
        </p:blipFill>
        <p:spPr>
          <a:xfrm>
            <a:off x="189734" y="2104889"/>
            <a:ext cx="5260889" cy="3164700"/>
          </a:xfrm>
          <a:prstGeom prst="rect">
            <a:avLst/>
          </a:prstGeom>
          <a:noFill/>
          <a:ln>
            <a:noFill/>
          </a:ln>
        </p:spPr>
      </p:pic>
      <p:pic>
        <p:nvPicPr>
          <p:cNvPr id="203" name="Google Shape;203;p11"/>
          <p:cNvPicPr preferRelativeResize="0"/>
          <p:nvPr/>
        </p:nvPicPr>
        <p:blipFill rotWithShape="1">
          <a:blip r:embed="rId4">
            <a:alphaModFix/>
          </a:blip>
          <a:srcRect b="0" l="0" r="0" t="0"/>
          <a:stretch/>
        </p:blipFill>
        <p:spPr>
          <a:xfrm>
            <a:off x="5750142" y="2104889"/>
            <a:ext cx="5798880" cy="3365422"/>
          </a:xfrm>
          <a:prstGeom prst="rect">
            <a:avLst/>
          </a:prstGeom>
          <a:noFill/>
          <a:ln>
            <a:noFill/>
          </a:ln>
        </p:spPr>
      </p:pic>
      <p:sp>
        <p:nvSpPr>
          <p:cNvPr id="204" name="Google Shape;204;p11"/>
          <p:cNvSpPr txBox="1"/>
          <p:nvPr/>
        </p:nvSpPr>
        <p:spPr>
          <a:xfrm>
            <a:off x="279400" y="5808658"/>
            <a:ext cx="11633200" cy="461665"/>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Product Listing page is the first opportunity for a product to interact/impress customers</a:t>
            </a:r>
            <a:endParaRPr b="0" i="0" sz="2400" u="none" cap="none" strike="noStrike">
              <a:solidFill>
                <a:schemeClr val="dk1"/>
              </a:solidFill>
              <a:latin typeface="Calibri"/>
              <a:ea typeface="Calibri"/>
              <a:cs typeface="Calibri"/>
              <a:sym typeface="Calibri"/>
            </a:endParaRPr>
          </a:p>
        </p:txBody>
      </p:sp>
      <p:sp>
        <p:nvSpPr>
          <p:cNvPr id="205" name="Google Shape;205;p11"/>
          <p:cNvSpPr txBox="1"/>
          <p:nvPr/>
        </p:nvSpPr>
        <p:spPr>
          <a:xfrm>
            <a:off x="0" y="0"/>
            <a:ext cx="2364059"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Listing on Walmart </a:t>
            </a:r>
            <a:endParaRPr b="0" i="0" sz="1400" u="none" cap="none" strike="noStrike">
              <a:solidFill>
                <a:srgbClr val="000000"/>
              </a:solidFill>
              <a:latin typeface="Arial"/>
              <a:ea typeface="Arial"/>
              <a:cs typeface="Arial"/>
              <a:sym typeface="Arial"/>
            </a:endParaRPr>
          </a:p>
        </p:txBody>
      </p:sp>
      <p:sp>
        <p:nvSpPr>
          <p:cNvPr id="206" name="Google Shape;206;p11"/>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2"/>
          <p:cNvPicPr preferRelativeResize="0"/>
          <p:nvPr/>
        </p:nvPicPr>
        <p:blipFill rotWithShape="1">
          <a:blip r:embed="rId4">
            <a:alphaModFix amt="70000"/>
          </a:blip>
          <a:srcRect b="0" l="0" r="0" t="0"/>
          <a:stretch/>
        </p:blipFill>
        <p:spPr>
          <a:xfrm>
            <a:off x="0" y="0"/>
            <a:ext cx="12370170" cy="6858000"/>
          </a:xfrm>
          <a:prstGeom prst="rect">
            <a:avLst/>
          </a:prstGeom>
          <a:noFill/>
          <a:ln>
            <a:noFill/>
          </a:ln>
        </p:spPr>
      </p:pic>
      <p:pic>
        <p:nvPicPr>
          <p:cNvPr id="213" name="Google Shape;213;p12"/>
          <p:cNvPicPr preferRelativeResize="0"/>
          <p:nvPr/>
        </p:nvPicPr>
        <p:blipFill rotWithShape="1">
          <a:blip r:embed="rId5">
            <a:alphaModFix/>
          </a:blip>
          <a:srcRect b="0" l="0" r="0" t="0"/>
          <a:stretch/>
        </p:blipFill>
        <p:spPr>
          <a:xfrm flipH="1">
            <a:off x="8993942" y="564518"/>
            <a:ext cx="2612791" cy="5921298"/>
          </a:xfrm>
          <a:prstGeom prst="rect">
            <a:avLst/>
          </a:prstGeom>
          <a:noFill/>
          <a:ln>
            <a:noFill/>
          </a:ln>
        </p:spPr>
      </p:pic>
      <p:pic>
        <p:nvPicPr>
          <p:cNvPr id="214" name="Google Shape;214;p12"/>
          <p:cNvPicPr preferRelativeResize="0"/>
          <p:nvPr/>
        </p:nvPicPr>
        <p:blipFill rotWithShape="1">
          <a:blip r:embed="rId6">
            <a:alphaModFix/>
          </a:blip>
          <a:srcRect b="0" l="0" r="0" t="0"/>
          <a:stretch/>
        </p:blipFill>
        <p:spPr>
          <a:xfrm>
            <a:off x="1240070" y="660686"/>
            <a:ext cx="2612791" cy="5728963"/>
          </a:xfrm>
          <a:prstGeom prst="rect">
            <a:avLst/>
          </a:prstGeom>
          <a:noFill/>
          <a:ln>
            <a:noFill/>
          </a:ln>
        </p:spPr>
      </p:pic>
      <p:pic>
        <p:nvPicPr>
          <p:cNvPr id="215" name="Google Shape;215;p12"/>
          <p:cNvPicPr preferRelativeResize="0"/>
          <p:nvPr/>
        </p:nvPicPr>
        <p:blipFill rotWithShape="1">
          <a:blip r:embed="rId5">
            <a:alphaModFix/>
          </a:blip>
          <a:srcRect b="0" l="0" r="0" t="0"/>
          <a:stretch/>
        </p:blipFill>
        <p:spPr>
          <a:xfrm flipH="1">
            <a:off x="8927035" y="468351"/>
            <a:ext cx="2612791" cy="5921298"/>
          </a:xfrm>
          <a:prstGeom prst="rect">
            <a:avLst/>
          </a:prstGeom>
          <a:noFill/>
          <a:ln>
            <a:noFill/>
          </a:ln>
        </p:spPr>
      </p:pic>
      <p:sp>
        <p:nvSpPr>
          <p:cNvPr id="216" name="Google Shape;216;p12"/>
          <p:cNvSpPr txBox="1"/>
          <p:nvPr/>
        </p:nvSpPr>
        <p:spPr>
          <a:xfrm>
            <a:off x="0" y="0"/>
            <a:ext cx="2364059"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1"/>
                  </a:ext>
                </a:extLst>
              </a:rPr>
              <a:t>roduct Listing on Walmart </a:t>
            </a:r>
            <a:endParaRPr b="0" i="0" sz="1400" u="none" cap="none" strike="noStrike">
              <a:solidFill>
                <a:srgbClr val="000000"/>
              </a:solidFill>
              <a:latin typeface="Arial"/>
              <a:ea typeface="Arial"/>
              <a:cs typeface="Arial"/>
              <a:sym typeface="Arial"/>
            </a:endParaRPr>
          </a:p>
        </p:txBody>
      </p:sp>
      <p:sp>
        <p:nvSpPr>
          <p:cNvPr id="217" name="Google Shape;217;p12"/>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13"/>
          <p:cNvPicPr preferRelativeResize="0"/>
          <p:nvPr/>
        </p:nvPicPr>
        <p:blipFill rotWithShape="1">
          <a:blip r:embed="rId4">
            <a:alphaModFix/>
          </a:blip>
          <a:srcRect b="0" l="0" r="0" t="0"/>
          <a:stretch/>
        </p:blipFill>
        <p:spPr>
          <a:xfrm>
            <a:off x="4180608" y="1371600"/>
            <a:ext cx="4534034" cy="4471639"/>
          </a:xfrm>
          <a:prstGeom prst="rect">
            <a:avLst/>
          </a:prstGeom>
          <a:noFill/>
          <a:ln>
            <a:noFill/>
          </a:ln>
        </p:spPr>
      </p:pic>
      <p:pic>
        <p:nvPicPr>
          <p:cNvPr id="224" name="Google Shape;224;p13"/>
          <p:cNvPicPr preferRelativeResize="0"/>
          <p:nvPr/>
        </p:nvPicPr>
        <p:blipFill rotWithShape="1">
          <a:blip r:embed="rId5">
            <a:alphaModFix/>
          </a:blip>
          <a:srcRect b="0" l="0" r="0" t="0"/>
          <a:stretch/>
        </p:blipFill>
        <p:spPr>
          <a:xfrm>
            <a:off x="6447625" y="1813598"/>
            <a:ext cx="1613515" cy="1339107"/>
          </a:xfrm>
          <a:prstGeom prst="rect">
            <a:avLst/>
          </a:prstGeom>
          <a:noFill/>
          <a:ln>
            <a:noFill/>
          </a:ln>
        </p:spPr>
      </p:pic>
      <p:sp>
        <p:nvSpPr>
          <p:cNvPr id="225" name="Google Shape;225;p13"/>
          <p:cNvSpPr txBox="1"/>
          <p:nvPr/>
        </p:nvSpPr>
        <p:spPr>
          <a:xfrm>
            <a:off x="0" y="0"/>
            <a:ext cx="2364059"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
                  </a:ext>
                </a:extLst>
              </a:rPr>
              <a:t>Product Listing on Walmart </a:t>
            </a:r>
            <a:endParaRPr b="0" i="0" sz="1400" u="none" cap="none" strike="noStrike">
              <a:solidFill>
                <a:srgbClr val="000000"/>
              </a:solidFill>
              <a:latin typeface="Arial"/>
              <a:ea typeface="Arial"/>
              <a:cs typeface="Arial"/>
              <a:sym typeface="Arial"/>
            </a:endParaRPr>
          </a:p>
        </p:txBody>
      </p:sp>
      <p:sp>
        <p:nvSpPr>
          <p:cNvPr id="226" name="Google Shape;226;p13"/>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227" name="Google Shape;227;p13"/>
          <p:cNvSpPr/>
          <p:nvPr/>
        </p:nvSpPr>
        <p:spPr>
          <a:xfrm>
            <a:off x="3562350" y="5276850"/>
            <a:ext cx="6057900" cy="1339107"/>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400" u="none" cap="none" strike="noStrike">
                <a:solidFill>
                  <a:schemeClr val="dk1"/>
                </a:solidFill>
                <a:latin typeface="Calibri"/>
                <a:ea typeface="Calibri"/>
                <a:cs typeface="Calibri"/>
                <a:sym typeface="Calibri"/>
              </a:rPr>
              <a:t>Create a new listing to sell your own products</a:t>
            </a:r>
            <a:endParaRPr b="0" i="0" sz="2400" u="none" cap="none" strike="noStrike">
              <a:solidFill>
                <a:schemeClr val="dk1"/>
              </a:solidFill>
              <a:latin typeface="Arial"/>
              <a:ea typeface="Arial"/>
              <a:cs typeface="Arial"/>
              <a:sym typeface="Arial"/>
            </a:endParaRPr>
          </a:p>
        </p:txBody>
      </p:sp>
      <p:sp>
        <p:nvSpPr>
          <p:cNvPr id="228" name="Google Shape;228;p13"/>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5" name="Google Shape;235;p14"/>
          <p:cNvGrpSpPr/>
          <p:nvPr/>
        </p:nvGrpSpPr>
        <p:grpSpPr>
          <a:xfrm>
            <a:off x="534774" y="699565"/>
            <a:ext cx="3553132" cy="5156200"/>
            <a:chOff x="7807230" y="2012810"/>
            <a:chExt cx="3251252" cy="3459865"/>
          </a:xfrm>
        </p:grpSpPr>
        <p:sp>
          <p:nvSpPr>
            <p:cNvPr id="236" name="Google Shape;236;p14"/>
            <p:cNvSpPr/>
            <p:nvPr/>
          </p:nvSpPr>
          <p:spPr>
            <a:xfrm>
              <a:off x="7807230" y="2012810"/>
              <a:ext cx="3251252" cy="3459865"/>
            </a:xfrm>
            <a:prstGeom prst="rect">
              <a:avLst/>
            </a:prstGeom>
            <a:gradFill>
              <a:gsLst>
                <a:gs pos="0">
                  <a:srgbClr val="000001"/>
                </a:gs>
                <a:gs pos="100000">
                  <a:srgbClr val="191919"/>
                </a:gs>
              </a:gsLst>
              <a:lin ang="5400000" scaled="0"/>
            </a:gradFill>
            <a:ln>
              <a:noFill/>
            </a:ln>
            <a:effectLst>
              <a:outerShdw blurRad="127000" sx="98000" rotWithShape="0" algn="tl" dir="4740000" dist="190500" sy="98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14"/>
            <p:cNvSpPr/>
            <p:nvPr/>
          </p:nvSpPr>
          <p:spPr>
            <a:xfrm>
              <a:off x="7807231" y="2026142"/>
              <a:ext cx="3251250" cy="3440203"/>
            </a:xfrm>
            <a:prstGeom prst="rect">
              <a:avLst/>
            </a:prstGeom>
            <a:gradFill>
              <a:gsLst>
                <a:gs pos="0">
                  <a:srgbClr val="DADADA"/>
                </a:gs>
                <a:gs pos="100000">
                  <a:srgbClr val="FFFFFE"/>
                </a:gs>
              </a:gsLst>
              <a:lin ang="16200000" scaled="0"/>
            </a:gradFill>
            <a:ln cap="flat" cmpd="sng" w="762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Shopping Hand Drawn Illustration" id="238" name="Google Shape;238;p14"/>
          <p:cNvPicPr preferRelativeResize="0"/>
          <p:nvPr/>
        </p:nvPicPr>
        <p:blipFill rotWithShape="1">
          <a:blip r:embed="rId4">
            <a:alphaModFix/>
          </a:blip>
          <a:srcRect b="-4" l="8970" r="-4" t="0"/>
          <a:stretch/>
        </p:blipFill>
        <p:spPr>
          <a:xfrm>
            <a:off x="706568" y="1455551"/>
            <a:ext cx="3209544" cy="3644228"/>
          </a:xfrm>
          <a:prstGeom prst="rect">
            <a:avLst/>
          </a:prstGeom>
          <a:noFill/>
          <a:ln>
            <a:noFill/>
          </a:ln>
        </p:spPr>
      </p:pic>
      <p:grpSp>
        <p:nvGrpSpPr>
          <p:cNvPr id="239" name="Google Shape;239;p14"/>
          <p:cNvGrpSpPr/>
          <p:nvPr/>
        </p:nvGrpSpPr>
        <p:grpSpPr>
          <a:xfrm>
            <a:off x="4319434" y="699565"/>
            <a:ext cx="3553132" cy="5156200"/>
            <a:chOff x="7807230" y="2012810"/>
            <a:chExt cx="3251252" cy="3459865"/>
          </a:xfrm>
        </p:grpSpPr>
        <p:sp>
          <p:nvSpPr>
            <p:cNvPr id="240" name="Google Shape;240;p14"/>
            <p:cNvSpPr/>
            <p:nvPr/>
          </p:nvSpPr>
          <p:spPr>
            <a:xfrm>
              <a:off x="7807230" y="2012810"/>
              <a:ext cx="3251252" cy="3459865"/>
            </a:xfrm>
            <a:prstGeom prst="rect">
              <a:avLst/>
            </a:prstGeom>
            <a:gradFill>
              <a:gsLst>
                <a:gs pos="0">
                  <a:srgbClr val="000001"/>
                </a:gs>
                <a:gs pos="100000">
                  <a:srgbClr val="191919"/>
                </a:gs>
              </a:gsLst>
              <a:lin ang="5400000" scaled="0"/>
            </a:gradFill>
            <a:ln>
              <a:noFill/>
            </a:ln>
            <a:effectLst>
              <a:outerShdw blurRad="127000" sx="98000" rotWithShape="0" algn="tl" dir="4740000" dist="190500" sy="98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 name="Google Shape;241;p14"/>
            <p:cNvSpPr/>
            <p:nvPr/>
          </p:nvSpPr>
          <p:spPr>
            <a:xfrm>
              <a:off x="7807231" y="2026142"/>
              <a:ext cx="3251250" cy="3440203"/>
            </a:xfrm>
            <a:prstGeom prst="rect">
              <a:avLst/>
            </a:prstGeom>
            <a:gradFill>
              <a:gsLst>
                <a:gs pos="0">
                  <a:srgbClr val="DADADA"/>
                </a:gs>
                <a:gs pos="100000">
                  <a:srgbClr val="FFFFFE"/>
                </a:gs>
              </a:gsLst>
              <a:lin ang="16200000" scaled="0"/>
            </a:gradFill>
            <a:ln cap="flat" cmpd="sng" w="762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Freelance woman seller check product order. Online Selling. Online Shopping. Vector." id="242" name="Google Shape;242;p14"/>
          <p:cNvPicPr preferRelativeResize="0"/>
          <p:nvPr/>
        </p:nvPicPr>
        <p:blipFill rotWithShape="1">
          <a:blip r:embed="rId5">
            <a:alphaModFix/>
          </a:blip>
          <a:srcRect b="-2" l="16559" r="17276" t="0"/>
          <a:stretch/>
        </p:blipFill>
        <p:spPr>
          <a:xfrm>
            <a:off x="4487333" y="1464636"/>
            <a:ext cx="3209544" cy="3626057"/>
          </a:xfrm>
          <a:prstGeom prst="rect">
            <a:avLst/>
          </a:prstGeom>
          <a:noFill/>
          <a:ln>
            <a:noFill/>
          </a:ln>
        </p:spPr>
      </p:pic>
      <p:grpSp>
        <p:nvGrpSpPr>
          <p:cNvPr id="243" name="Google Shape;243;p14"/>
          <p:cNvGrpSpPr/>
          <p:nvPr/>
        </p:nvGrpSpPr>
        <p:grpSpPr>
          <a:xfrm>
            <a:off x="8104093" y="699565"/>
            <a:ext cx="3553132" cy="5156200"/>
            <a:chOff x="7807230" y="2012810"/>
            <a:chExt cx="3251252" cy="3459865"/>
          </a:xfrm>
        </p:grpSpPr>
        <p:sp>
          <p:nvSpPr>
            <p:cNvPr id="244" name="Google Shape;244;p14"/>
            <p:cNvSpPr/>
            <p:nvPr/>
          </p:nvSpPr>
          <p:spPr>
            <a:xfrm>
              <a:off x="7807230" y="2012810"/>
              <a:ext cx="3251252" cy="3459865"/>
            </a:xfrm>
            <a:prstGeom prst="rect">
              <a:avLst/>
            </a:prstGeom>
            <a:gradFill>
              <a:gsLst>
                <a:gs pos="0">
                  <a:srgbClr val="000001"/>
                </a:gs>
                <a:gs pos="100000">
                  <a:srgbClr val="191919"/>
                </a:gs>
              </a:gsLst>
              <a:lin ang="5400000" scaled="0"/>
            </a:gradFill>
            <a:ln>
              <a:noFill/>
            </a:ln>
            <a:effectLst>
              <a:outerShdw blurRad="127000" sx="98000" rotWithShape="0" algn="tl" dir="4740000" dist="190500" sy="98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p14"/>
            <p:cNvSpPr/>
            <p:nvPr/>
          </p:nvSpPr>
          <p:spPr>
            <a:xfrm>
              <a:off x="7807231" y="2026142"/>
              <a:ext cx="3251250" cy="3440203"/>
            </a:xfrm>
            <a:prstGeom prst="rect">
              <a:avLst/>
            </a:prstGeom>
            <a:gradFill>
              <a:gsLst>
                <a:gs pos="0">
                  <a:srgbClr val="DADADA"/>
                </a:gs>
                <a:gs pos="100000">
                  <a:srgbClr val="FFFFFE"/>
                </a:gs>
              </a:gsLst>
              <a:lin ang="16200000" scaled="0"/>
            </a:gradFill>
            <a:ln cap="flat" cmpd="sng" w="762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Delivery service isometric concept. woman check order from laptop. Freelance woman seller check product order. Online Selling. Online Shopping. Vector." id="246" name="Google Shape;246;p14"/>
          <p:cNvPicPr preferRelativeResize="0"/>
          <p:nvPr/>
        </p:nvPicPr>
        <p:blipFill rotWithShape="1">
          <a:blip r:embed="rId6">
            <a:alphaModFix/>
          </a:blip>
          <a:srcRect b="0" l="0" r="0" t="0"/>
          <a:stretch/>
        </p:blipFill>
        <p:spPr>
          <a:xfrm>
            <a:off x="8275887" y="2154325"/>
            <a:ext cx="3209544" cy="2246680"/>
          </a:xfrm>
          <a:prstGeom prst="rect">
            <a:avLst/>
          </a:prstGeom>
          <a:noFill/>
          <a:ln>
            <a:noFill/>
          </a:ln>
        </p:spPr>
      </p:pic>
      <p:sp>
        <p:nvSpPr>
          <p:cNvPr id="247" name="Google Shape;247;p14"/>
          <p:cNvSpPr txBox="1"/>
          <p:nvPr/>
        </p:nvSpPr>
        <p:spPr>
          <a:xfrm>
            <a:off x="2870200" y="6172216"/>
            <a:ext cx="6908800" cy="36933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Multiple merchants selling the same product share a common listing </a:t>
            </a:r>
            <a:endParaRPr b="0" i="0" sz="1800" u="none" cap="none" strike="noStrike">
              <a:solidFill>
                <a:schemeClr val="dk1"/>
              </a:solidFill>
              <a:latin typeface="Calibri"/>
              <a:ea typeface="Calibri"/>
              <a:cs typeface="Calibri"/>
              <a:sym typeface="Calibri"/>
            </a:endParaRPr>
          </a:p>
        </p:txBody>
      </p:sp>
      <p:sp>
        <p:nvSpPr>
          <p:cNvPr id="248" name="Google Shape;248;p14"/>
          <p:cNvSpPr txBox="1"/>
          <p:nvPr/>
        </p:nvSpPr>
        <p:spPr>
          <a:xfrm>
            <a:off x="0" y="0"/>
            <a:ext cx="2364059"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Llisting on Walmart </a:t>
            </a:r>
            <a:endParaRPr b="0" i="0" sz="1400" u="none" cap="none" strike="noStrike">
              <a:solidFill>
                <a:srgbClr val="000000"/>
              </a:solidFill>
              <a:latin typeface="Arial"/>
              <a:ea typeface="Arial"/>
              <a:cs typeface="Arial"/>
              <a:sym typeface="Arial"/>
            </a:endParaRPr>
          </a:p>
        </p:txBody>
      </p:sp>
      <p:sp>
        <p:nvSpPr>
          <p:cNvPr id="249" name="Google Shape;249;p14"/>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15"/>
          <p:cNvPicPr preferRelativeResize="0"/>
          <p:nvPr/>
        </p:nvPicPr>
        <p:blipFill rotWithShape="1">
          <a:blip r:embed="rId4">
            <a:alphaModFix/>
          </a:blip>
          <a:srcRect b="0" l="0" r="0" t="0"/>
          <a:stretch/>
        </p:blipFill>
        <p:spPr>
          <a:xfrm>
            <a:off x="1293380" y="837838"/>
            <a:ext cx="6201640" cy="5182323"/>
          </a:xfrm>
          <a:prstGeom prst="rect">
            <a:avLst/>
          </a:prstGeom>
          <a:noFill/>
          <a:ln>
            <a:noFill/>
          </a:ln>
        </p:spPr>
      </p:pic>
      <p:sp>
        <p:nvSpPr>
          <p:cNvPr id="256" name="Google Shape;256;p15"/>
          <p:cNvSpPr txBox="1"/>
          <p:nvPr/>
        </p:nvSpPr>
        <p:spPr>
          <a:xfrm>
            <a:off x="7780770" y="1644134"/>
            <a:ext cx="2832100" cy="36933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Select the product category</a:t>
            </a:r>
            <a:endParaRPr b="0" i="0" sz="1800" u="none" cap="none" strike="noStrike">
              <a:solidFill>
                <a:schemeClr val="dk1"/>
              </a:solidFill>
              <a:latin typeface="Calibri"/>
              <a:ea typeface="Calibri"/>
              <a:cs typeface="Calibri"/>
              <a:sym typeface="Calibri"/>
            </a:endParaRPr>
          </a:p>
        </p:txBody>
      </p:sp>
      <p:sp>
        <p:nvSpPr>
          <p:cNvPr id="257" name="Google Shape;257;p15"/>
          <p:cNvSpPr txBox="1"/>
          <p:nvPr/>
        </p:nvSpPr>
        <p:spPr>
          <a:xfrm>
            <a:off x="9196820" y="3244334"/>
            <a:ext cx="2832100" cy="36933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Subcategorize the item</a:t>
            </a:r>
            <a:endParaRPr b="0" i="0" sz="1800" u="none" cap="none" strike="noStrike">
              <a:solidFill>
                <a:schemeClr val="dk1"/>
              </a:solidFill>
              <a:latin typeface="Calibri"/>
              <a:ea typeface="Calibri"/>
              <a:cs typeface="Calibri"/>
              <a:sym typeface="Calibri"/>
            </a:endParaRPr>
          </a:p>
        </p:txBody>
      </p:sp>
      <p:sp>
        <p:nvSpPr>
          <p:cNvPr id="258" name="Google Shape;258;p15"/>
          <p:cNvSpPr txBox="1"/>
          <p:nvPr/>
        </p:nvSpPr>
        <p:spPr>
          <a:xfrm>
            <a:off x="0" y="0"/>
            <a:ext cx="2364059"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3"/>
                  </a:ext>
                </a:extLst>
              </a:rPr>
              <a:t>Product Listing on Walmart </a:t>
            </a:r>
            <a:endParaRPr b="0" i="0" sz="1400" u="none" cap="none" strike="noStrike">
              <a:solidFill>
                <a:srgbClr val="000000"/>
              </a:solidFill>
              <a:latin typeface="Calibri"/>
              <a:ea typeface="Calibri"/>
              <a:cs typeface="Calibri"/>
              <a:sym typeface="Calibri"/>
            </a:endParaRPr>
          </a:p>
        </p:txBody>
      </p:sp>
      <p:sp>
        <p:nvSpPr>
          <p:cNvPr id="259" name="Google Shape;259;p15"/>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16"/>
          <p:cNvPicPr preferRelativeResize="0"/>
          <p:nvPr/>
        </p:nvPicPr>
        <p:blipFill rotWithShape="1">
          <a:blip r:embed="rId4">
            <a:alphaModFix/>
          </a:blip>
          <a:srcRect b="0" l="0" r="0" t="0"/>
          <a:stretch/>
        </p:blipFill>
        <p:spPr>
          <a:xfrm>
            <a:off x="1450483" y="1163112"/>
            <a:ext cx="4374667" cy="5156244"/>
          </a:xfrm>
          <a:prstGeom prst="rect">
            <a:avLst/>
          </a:prstGeom>
          <a:noFill/>
          <a:ln>
            <a:noFill/>
          </a:ln>
        </p:spPr>
      </p:pic>
      <p:pic>
        <p:nvPicPr>
          <p:cNvPr id="266" name="Google Shape;266;p16"/>
          <p:cNvPicPr preferRelativeResize="0"/>
          <p:nvPr/>
        </p:nvPicPr>
        <p:blipFill rotWithShape="1">
          <a:blip r:embed="rId5">
            <a:alphaModFix/>
          </a:blip>
          <a:srcRect b="0" l="0" r="0" t="0"/>
          <a:stretch/>
        </p:blipFill>
        <p:spPr>
          <a:xfrm>
            <a:off x="2041004" y="1583473"/>
            <a:ext cx="1150765" cy="1150765"/>
          </a:xfrm>
          <a:prstGeom prst="rect">
            <a:avLst/>
          </a:prstGeom>
          <a:noFill/>
          <a:ln>
            <a:noFill/>
          </a:ln>
        </p:spPr>
      </p:pic>
      <p:pic>
        <p:nvPicPr>
          <p:cNvPr id="267" name="Google Shape;267;p16"/>
          <p:cNvPicPr preferRelativeResize="0"/>
          <p:nvPr/>
        </p:nvPicPr>
        <p:blipFill rotWithShape="1">
          <a:blip r:embed="rId6">
            <a:alphaModFix/>
          </a:blip>
          <a:srcRect b="0" l="0" r="0" t="0"/>
          <a:stretch/>
        </p:blipFill>
        <p:spPr>
          <a:xfrm>
            <a:off x="7131852" y="1545415"/>
            <a:ext cx="4039164" cy="4391638"/>
          </a:xfrm>
          <a:prstGeom prst="rect">
            <a:avLst/>
          </a:prstGeom>
          <a:noFill/>
          <a:ln>
            <a:noFill/>
          </a:ln>
        </p:spPr>
      </p:pic>
      <p:sp>
        <p:nvSpPr>
          <p:cNvPr id="268" name="Google Shape;268;p16"/>
          <p:cNvSpPr/>
          <p:nvPr/>
        </p:nvSpPr>
        <p:spPr>
          <a:xfrm>
            <a:off x="7872761" y="503747"/>
            <a:ext cx="2185639" cy="959005"/>
          </a:xfrm>
          <a:prstGeom prst="wedgeRoundRectCallout">
            <a:avLst>
              <a:gd fmla="val -20833" name="adj1"/>
              <a:gd fmla="val 62500" name="adj2"/>
              <a:gd fmla="val 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How have the others done it?</a:t>
            </a:r>
            <a:endParaRPr b="0" i="0" sz="1400" u="none" cap="none" strike="noStrike">
              <a:solidFill>
                <a:srgbClr val="000000"/>
              </a:solidFill>
              <a:latin typeface="Arial"/>
              <a:ea typeface="Arial"/>
              <a:cs typeface="Arial"/>
              <a:sym typeface="Arial"/>
            </a:endParaRPr>
          </a:p>
        </p:txBody>
      </p:sp>
      <p:sp>
        <p:nvSpPr>
          <p:cNvPr id="269" name="Google Shape;269;p16"/>
          <p:cNvSpPr txBox="1"/>
          <p:nvPr/>
        </p:nvSpPr>
        <p:spPr>
          <a:xfrm>
            <a:off x="0" y="0"/>
            <a:ext cx="2364059"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
                  </a:ext>
                </a:extLst>
              </a:rPr>
              <a:t>Listing</a:t>
            </a:r>
            <a:r>
              <a:rPr b="0" i="0" lang="en-GB" sz="1800" u="none" cap="none" strike="noStrike">
                <a:solidFill>
                  <a:schemeClr val="dk1"/>
                </a:solidFill>
                <a:latin typeface="Calibri"/>
                <a:ea typeface="Calibri"/>
                <a:cs typeface="Calibri"/>
                <a:sym typeface="Calibri"/>
              </a:rPr>
              <a:t> on Walmart </a:t>
            </a:r>
            <a:endParaRPr b="0" i="0" sz="1400" u="none" cap="none" strike="noStrike">
              <a:solidFill>
                <a:srgbClr val="000000"/>
              </a:solidFill>
              <a:latin typeface="Arial"/>
              <a:ea typeface="Arial"/>
              <a:cs typeface="Arial"/>
              <a:sym typeface="Arial"/>
            </a:endParaRPr>
          </a:p>
        </p:txBody>
      </p:sp>
      <p:sp>
        <p:nvSpPr>
          <p:cNvPr id="270" name="Google Shape;270;p16"/>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17"/>
          <p:cNvPicPr preferRelativeResize="0"/>
          <p:nvPr/>
        </p:nvPicPr>
        <p:blipFill rotWithShape="1">
          <a:blip r:embed="rId4">
            <a:alphaModFix/>
          </a:blip>
          <a:srcRect b="0" l="0" r="0" t="0"/>
          <a:stretch/>
        </p:blipFill>
        <p:spPr>
          <a:xfrm flipH="1">
            <a:off x="1870463" y="595351"/>
            <a:ext cx="2612791" cy="5921298"/>
          </a:xfrm>
          <a:prstGeom prst="rect">
            <a:avLst/>
          </a:prstGeom>
          <a:noFill/>
          <a:ln>
            <a:noFill/>
          </a:ln>
        </p:spPr>
      </p:pic>
      <p:pic>
        <p:nvPicPr>
          <p:cNvPr descr="Online grocery shopping: user ordering groceries online using a mobile app, box with fresh food in the background, food delivery concept" id="277" name="Google Shape;277;p17"/>
          <p:cNvPicPr preferRelativeResize="0"/>
          <p:nvPr/>
        </p:nvPicPr>
        <p:blipFill rotWithShape="1">
          <a:blip r:embed="rId5">
            <a:alphaModFix/>
          </a:blip>
          <a:srcRect b="0" l="0" r="0" t="0"/>
          <a:stretch/>
        </p:blipFill>
        <p:spPr>
          <a:xfrm>
            <a:off x="4606537" y="787400"/>
            <a:ext cx="5715000" cy="3048000"/>
          </a:xfrm>
          <a:prstGeom prst="rect">
            <a:avLst/>
          </a:prstGeom>
          <a:noFill/>
          <a:ln>
            <a:noFill/>
          </a:ln>
        </p:spPr>
      </p:pic>
      <p:sp>
        <p:nvSpPr>
          <p:cNvPr id="278" name="Google Shape;278;p17"/>
          <p:cNvSpPr txBox="1"/>
          <p:nvPr/>
        </p:nvSpPr>
        <p:spPr>
          <a:xfrm>
            <a:off x="4902200" y="4311134"/>
            <a:ext cx="3771900" cy="375166"/>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Fill the product listing’s information </a:t>
            </a:r>
            <a:endParaRPr b="0" i="0" sz="1800" u="none" cap="none" strike="noStrike">
              <a:solidFill>
                <a:schemeClr val="dk1"/>
              </a:solidFill>
              <a:latin typeface="Calibri"/>
              <a:ea typeface="Calibri"/>
              <a:cs typeface="Calibri"/>
              <a:sym typeface="Calibri"/>
            </a:endParaRPr>
          </a:p>
        </p:txBody>
      </p:sp>
      <p:sp>
        <p:nvSpPr>
          <p:cNvPr id="279" name="Google Shape;279;p17"/>
          <p:cNvSpPr txBox="1"/>
          <p:nvPr/>
        </p:nvSpPr>
        <p:spPr>
          <a:xfrm>
            <a:off x="0" y="0"/>
            <a:ext cx="2364059"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5"/>
                  </a:ext>
                </a:extLst>
              </a:rPr>
              <a:t>Listing</a:t>
            </a:r>
            <a:r>
              <a:rPr b="0" i="0" lang="en-GB" sz="1800" u="none" cap="none" strike="noStrike">
                <a:solidFill>
                  <a:schemeClr val="dk1"/>
                </a:solidFill>
                <a:latin typeface="Calibri"/>
                <a:ea typeface="Calibri"/>
                <a:cs typeface="Calibri"/>
                <a:sym typeface="Calibri"/>
              </a:rPr>
              <a:t> on Walmart </a:t>
            </a:r>
            <a:endParaRPr b="0" i="0" sz="1400" u="none" cap="none" strike="noStrike">
              <a:solidFill>
                <a:srgbClr val="000000"/>
              </a:solidFill>
              <a:latin typeface="Arial"/>
              <a:ea typeface="Arial"/>
              <a:cs typeface="Arial"/>
              <a:sym typeface="Arial"/>
            </a:endParaRPr>
          </a:p>
        </p:txBody>
      </p:sp>
      <p:sp>
        <p:nvSpPr>
          <p:cNvPr id="280" name="Google Shape;280;p17"/>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8"/>
          <p:cNvSpPr txBox="1"/>
          <p:nvPr/>
        </p:nvSpPr>
        <p:spPr>
          <a:xfrm>
            <a:off x="0" y="0"/>
            <a:ext cx="2364059"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Listing on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6"/>
                  </a:ext>
                </a:extLst>
              </a:rPr>
              <a:t>Walmart</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287" name="Google Shape;287;p18"/>
          <p:cNvPicPr preferRelativeResize="0"/>
          <p:nvPr/>
        </p:nvPicPr>
        <p:blipFill rotWithShape="1">
          <a:blip r:embed="rId4">
            <a:alphaModFix/>
          </a:blip>
          <a:srcRect b="0" l="0" r="0" t="0"/>
          <a:stretch/>
        </p:blipFill>
        <p:spPr>
          <a:xfrm>
            <a:off x="3432747" y="646331"/>
            <a:ext cx="4911049" cy="4386900"/>
          </a:xfrm>
          <a:prstGeom prst="rect">
            <a:avLst/>
          </a:prstGeom>
          <a:noFill/>
          <a:ln>
            <a:noFill/>
          </a:ln>
        </p:spPr>
      </p:pic>
      <p:sp>
        <p:nvSpPr>
          <p:cNvPr id="288" name="Google Shape;288;p18"/>
          <p:cNvSpPr txBox="1"/>
          <p:nvPr/>
        </p:nvSpPr>
        <p:spPr>
          <a:xfrm>
            <a:off x="5231567" y="917527"/>
            <a:ext cx="2318358" cy="80021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Calibri"/>
                <a:ea typeface="Calibri"/>
                <a:cs typeface="Calibri"/>
                <a:sym typeface="Calibri"/>
              </a:rPr>
              <a:t>Product Title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p18"/>
          <p:cNvSpPr txBox="1"/>
          <p:nvPr/>
        </p:nvSpPr>
        <p:spPr>
          <a:xfrm>
            <a:off x="5231567" y="2274998"/>
            <a:ext cx="2318358" cy="1231106"/>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Calibri"/>
                <a:ea typeface="Calibri"/>
                <a:cs typeface="Calibri"/>
                <a:sym typeface="Calibri"/>
              </a:rPr>
              <a:t>Product Description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18"/>
          <p:cNvSpPr txBox="1"/>
          <p:nvPr/>
        </p:nvSpPr>
        <p:spPr>
          <a:xfrm>
            <a:off x="5231567" y="3909103"/>
            <a:ext cx="2603171" cy="800219"/>
          </a:xfrm>
          <a:prstGeom prst="rect">
            <a:avLst/>
          </a:prstGeom>
          <a:solidFill>
            <a:srgbClr val="FFFE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Calibri"/>
                <a:ea typeface="Calibri"/>
                <a:cs typeface="Calibri"/>
                <a:sym typeface="Calibri"/>
              </a:rPr>
              <a:t>Images</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 name="Google Shape;291;p18"/>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Walmart Labs India: Walmart Labs to lease 2,50,000 square feet office space  in Chennai - The Economic Times" id="94" name="Google Shape;94;p2"/>
          <p:cNvPicPr preferRelativeResize="0"/>
          <p:nvPr/>
        </p:nvPicPr>
        <p:blipFill rotWithShape="1">
          <a:blip r:embed="rId3">
            <a:alphaModFix/>
          </a:blip>
          <a:srcRect b="9755" l="894" r="691" t="6504"/>
          <a:stretch/>
        </p:blipFill>
        <p:spPr>
          <a:xfrm>
            <a:off x="661633" y="1293542"/>
            <a:ext cx="5434367" cy="3468029"/>
          </a:xfrm>
          <a:prstGeom prst="rect">
            <a:avLst/>
          </a:prstGeom>
          <a:noFill/>
          <a:ln>
            <a:noFill/>
          </a:ln>
        </p:spPr>
      </p:pic>
      <p:sp>
        <p:nvSpPr>
          <p:cNvPr id="95" name="Google Shape;95;p2"/>
          <p:cNvSpPr txBox="1"/>
          <p:nvPr/>
        </p:nvSpPr>
        <p:spPr>
          <a:xfrm>
            <a:off x="7189076" y="1859340"/>
            <a:ext cx="4341291"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Welcome to this module on Product Listing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8324193" y="3429000"/>
            <a:ext cx="1481958" cy="107721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alibri"/>
                <a:ea typeface="Calibri"/>
                <a:cs typeface="Calibri"/>
                <a:sym typeface="Calibri"/>
              </a:rPr>
              <a:t>Start</a:t>
            </a:r>
            <a:endParaRPr b="0" i="0" sz="1400" u="none" cap="none" strike="noStrike">
              <a:solidFill>
                <a:srgbClr val="000000"/>
              </a:solidFill>
              <a:latin typeface="Arial"/>
              <a:ea typeface="Arial"/>
              <a:cs typeface="Arial"/>
              <a:sym typeface="Arial"/>
            </a:endParaRPr>
          </a:p>
        </p:txBody>
      </p:sp>
      <p:sp>
        <p:nvSpPr>
          <p:cNvPr id="97" name="Google Shape;97;p2"/>
          <p:cNvSpPr txBox="1"/>
          <p:nvPr/>
        </p:nvSpPr>
        <p:spPr>
          <a:xfrm>
            <a:off x="7186188" y="4998660"/>
            <a:ext cx="375796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1" lang="en-GB" sz="2800" u="none" cap="none" strike="noStrike">
                <a:solidFill>
                  <a:schemeClr val="dk1"/>
                </a:solidFill>
                <a:latin typeface="Calibri"/>
                <a:ea typeface="Calibri"/>
                <a:cs typeface="Calibri"/>
                <a:sym typeface="Calibri"/>
              </a:rPr>
              <a:t>Click Start to begin. </a:t>
            </a:r>
            <a:endParaRPr b="0" i="0" sz="1400" u="none" cap="none" strike="noStrike">
              <a:solidFill>
                <a:srgbClr val="000000"/>
              </a:solidFill>
              <a:latin typeface="Arial"/>
              <a:ea typeface="Arial"/>
              <a:cs typeface="Arial"/>
              <a:sym typeface="Arial"/>
            </a:endParaRPr>
          </a:p>
        </p:txBody>
      </p:sp>
      <p:sp>
        <p:nvSpPr>
          <p:cNvPr id="98" name="Google Shape;98;p2"/>
          <p:cNvSpPr txBox="1"/>
          <p:nvPr/>
        </p:nvSpPr>
        <p:spPr>
          <a:xfrm>
            <a:off x="0" y="0"/>
            <a:ext cx="1650379"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9"/>
          <p:cNvSpPr txBox="1"/>
          <p:nvPr/>
        </p:nvSpPr>
        <p:spPr>
          <a:xfrm>
            <a:off x="167268" y="5772018"/>
            <a:ext cx="2029522"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Engaging</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98" name="Google Shape;298;p19"/>
          <p:cNvSpPr txBox="1"/>
          <p:nvPr/>
        </p:nvSpPr>
        <p:spPr>
          <a:xfrm>
            <a:off x="2800350" y="5772018"/>
            <a:ext cx="2412380"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Informative</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99" name="Google Shape;299;p19"/>
          <p:cNvSpPr txBox="1"/>
          <p:nvPr/>
        </p:nvSpPr>
        <p:spPr>
          <a:xfrm>
            <a:off x="0" y="0"/>
            <a:ext cx="2364059"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Listing on Walmart </a:t>
            </a:r>
            <a:endParaRPr b="0" i="0" sz="1400" u="none" cap="none" strike="noStrike">
              <a:solidFill>
                <a:srgbClr val="000000"/>
              </a:solidFill>
              <a:latin typeface="Arial"/>
              <a:ea typeface="Arial"/>
              <a:cs typeface="Arial"/>
              <a:sym typeface="Arial"/>
            </a:endParaRPr>
          </a:p>
        </p:txBody>
      </p:sp>
      <p:pic>
        <p:nvPicPr>
          <p:cNvPr descr="People enjoying shopping set. Person choosing and holding purchase. Happy buyer holding retail goods package boxes, shopping bags &amp; basket. Modern consumers. Flat vector shopper character illustration" id="300" name="Google Shape;300;p19"/>
          <p:cNvPicPr preferRelativeResize="0"/>
          <p:nvPr/>
        </p:nvPicPr>
        <p:blipFill rotWithShape="1">
          <a:blip r:embed="rId4">
            <a:alphaModFix/>
          </a:blip>
          <a:srcRect b="0" l="0" r="0" t="0"/>
          <a:stretch/>
        </p:blipFill>
        <p:spPr>
          <a:xfrm>
            <a:off x="6181086" y="1300115"/>
            <a:ext cx="5829968" cy="4051828"/>
          </a:xfrm>
          <a:prstGeom prst="rect">
            <a:avLst/>
          </a:prstGeom>
          <a:noFill/>
          <a:ln>
            <a:noFill/>
          </a:ln>
        </p:spPr>
      </p:pic>
      <p:pic>
        <p:nvPicPr>
          <p:cNvPr id="301" name="Google Shape;301;p19"/>
          <p:cNvPicPr preferRelativeResize="0"/>
          <p:nvPr/>
        </p:nvPicPr>
        <p:blipFill rotWithShape="1">
          <a:blip r:embed="rId5">
            <a:alphaModFix/>
          </a:blip>
          <a:srcRect b="0" l="0" r="0" t="0"/>
          <a:stretch/>
        </p:blipFill>
        <p:spPr>
          <a:xfrm>
            <a:off x="0" y="1352550"/>
            <a:ext cx="5600700" cy="4152900"/>
          </a:xfrm>
          <a:prstGeom prst="rect">
            <a:avLst/>
          </a:prstGeom>
          <a:noFill/>
          <a:ln>
            <a:noFill/>
          </a:ln>
        </p:spPr>
      </p:pic>
      <p:sp>
        <p:nvSpPr>
          <p:cNvPr id="302" name="Google Shape;302;p19"/>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303" name="Google Shape;303;p19"/>
          <p:cNvSpPr/>
          <p:nvPr/>
        </p:nvSpPr>
        <p:spPr>
          <a:xfrm>
            <a:off x="5793116" y="5102464"/>
            <a:ext cx="6057900" cy="1339107"/>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400" u="none" cap="none" strike="noStrike">
                <a:solidFill>
                  <a:schemeClr val="dk1"/>
                </a:solidFill>
                <a:latin typeface="Calibri"/>
                <a:ea typeface="Calibri"/>
                <a:cs typeface="Calibri"/>
                <a:sym typeface="Calibri"/>
              </a:rPr>
              <a:t>Product details should be convincing the buyers to purchase</a:t>
            </a:r>
            <a:endParaRPr b="0" i="0" sz="2400" u="none" cap="none" strike="noStrike">
              <a:solidFill>
                <a:schemeClr val="dk1"/>
              </a:solidFill>
              <a:latin typeface="Arial"/>
              <a:ea typeface="Arial"/>
              <a:cs typeface="Arial"/>
              <a:sym typeface="Arial"/>
            </a:endParaRPr>
          </a:p>
        </p:txBody>
      </p:sp>
      <p:sp>
        <p:nvSpPr>
          <p:cNvPr id="304" name="Google Shape;304;p19"/>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0"/>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Key Parameters to Optimize Product Listing </a:t>
            </a:r>
            <a:endParaRPr b="0" i="0" sz="1400" u="none" cap="none" strike="noStrike">
              <a:solidFill>
                <a:srgbClr val="000000"/>
              </a:solidFill>
              <a:latin typeface="Calibri"/>
              <a:ea typeface="Calibri"/>
              <a:cs typeface="Calibri"/>
              <a:sym typeface="Calibri"/>
            </a:endParaRPr>
          </a:p>
        </p:txBody>
      </p:sp>
      <p:sp>
        <p:nvSpPr>
          <p:cNvPr id="311" name="Google Shape;311;p20"/>
          <p:cNvSpPr txBox="1"/>
          <p:nvPr/>
        </p:nvSpPr>
        <p:spPr>
          <a:xfrm>
            <a:off x="4111083" y="6211669"/>
            <a:ext cx="3969834" cy="646331"/>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Key parameters for product listing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12" name="Google Shape;312;p20"/>
          <p:cNvPicPr preferRelativeResize="0"/>
          <p:nvPr/>
        </p:nvPicPr>
        <p:blipFill rotWithShape="1">
          <a:blip r:embed="rId3">
            <a:alphaModFix/>
          </a:blip>
          <a:srcRect b="0" l="0" r="0" t="0"/>
          <a:stretch/>
        </p:blipFill>
        <p:spPr>
          <a:xfrm>
            <a:off x="2920612" y="323165"/>
            <a:ext cx="6350775" cy="5919170"/>
          </a:xfrm>
          <a:prstGeom prst="rect">
            <a:avLst/>
          </a:prstGeom>
          <a:noFill/>
          <a:ln>
            <a:noFill/>
          </a:ln>
        </p:spPr>
      </p:pic>
      <p:sp>
        <p:nvSpPr>
          <p:cNvPr id="313" name="Google Shape;313;p20"/>
          <p:cNvSpPr txBox="1"/>
          <p:nvPr/>
        </p:nvSpPr>
        <p:spPr>
          <a:xfrm>
            <a:off x="7101624" y="1326507"/>
            <a:ext cx="1351001" cy="923330"/>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Category Mapping</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20"/>
          <p:cNvSpPr txBox="1"/>
          <p:nvPr/>
        </p:nvSpPr>
        <p:spPr>
          <a:xfrm>
            <a:off x="3660116" y="4845303"/>
            <a:ext cx="1351001" cy="962058"/>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Title</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p20"/>
          <p:cNvSpPr txBox="1"/>
          <p:nvPr/>
        </p:nvSpPr>
        <p:spPr>
          <a:xfrm>
            <a:off x="7777124" y="2973009"/>
            <a:ext cx="1351001" cy="962058"/>
          </a:xfrm>
          <a:prstGeom prst="rect">
            <a:avLst/>
          </a:prstGeom>
          <a:solidFill>
            <a:srgbClr val="E5E4E4"/>
          </a:solid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Variant Listing</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p20"/>
          <p:cNvSpPr txBox="1"/>
          <p:nvPr/>
        </p:nvSpPr>
        <p:spPr>
          <a:xfrm>
            <a:off x="7140207" y="4658239"/>
            <a:ext cx="1312418" cy="1200329"/>
          </a:xfrm>
          <a:prstGeom prst="rect">
            <a:avLst/>
          </a:prstGeom>
          <a:solidFill>
            <a:srgbClr val="E5E4E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Product Images</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p20"/>
          <p:cNvSpPr txBox="1"/>
          <p:nvPr/>
        </p:nvSpPr>
        <p:spPr>
          <a:xfrm>
            <a:off x="2997781" y="2967335"/>
            <a:ext cx="1351001" cy="923330"/>
          </a:xfrm>
          <a:prstGeom prst="rect">
            <a:avLst/>
          </a:prstGeom>
          <a:solidFill>
            <a:srgbClr val="FAFAFA"/>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Description</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8" name="Google Shape;318;p20"/>
          <p:cNvSpPr txBox="1"/>
          <p:nvPr/>
        </p:nvSpPr>
        <p:spPr>
          <a:xfrm>
            <a:off x="3673282" y="1277803"/>
            <a:ext cx="1351001" cy="923330"/>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Review</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9" name="Google Shape;319;p20"/>
          <p:cNvSpPr/>
          <p:nvPr/>
        </p:nvSpPr>
        <p:spPr>
          <a:xfrm>
            <a:off x="5285678" y="2698595"/>
            <a:ext cx="1538868" cy="165038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Product Listing Parameters</a:t>
            </a:r>
            <a:endParaRPr b="0" i="0" sz="1400" u="none" cap="none" strike="noStrike">
              <a:solidFill>
                <a:srgbClr val="000000"/>
              </a:solidFill>
              <a:latin typeface="Calibri"/>
              <a:ea typeface="Calibri"/>
              <a:cs typeface="Calibri"/>
              <a:sym typeface="Calibri"/>
            </a:endParaRPr>
          </a:p>
        </p:txBody>
      </p:sp>
      <p:sp>
        <p:nvSpPr>
          <p:cNvPr id="320" name="Google Shape;320;p20"/>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21"/>
          <p:cNvPicPr preferRelativeResize="0"/>
          <p:nvPr/>
        </p:nvPicPr>
        <p:blipFill rotWithShape="1">
          <a:blip r:embed="rId4">
            <a:alphaModFix/>
          </a:blip>
          <a:srcRect b="0" l="0" r="0" t="0"/>
          <a:stretch/>
        </p:blipFill>
        <p:spPr>
          <a:xfrm>
            <a:off x="605215" y="1639229"/>
            <a:ext cx="5877745" cy="2953162"/>
          </a:xfrm>
          <a:prstGeom prst="rect">
            <a:avLst/>
          </a:prstGeom>
          <a:noFill/>
          <a:ln>
            <a:noFill/>
          </a:ln>
        </p:spPr>
      </p:pic>
      <p:sp>
        <p:nvSpPr>
          <p:cNvPr id="327" name="Google Shape;327;p21"/>
          <p:cNvSpPr/>
          <p:nvPr/>
        </p:nvSpPr>
        <p:spPr>
          <a:xfrm>
            <a:off x="6473745" y="2703215"/>
            <a:ext cx="892097" cy="51295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8" name="Google Shape;328;p21"/>
          <p:cNvPicPr preferRelativeResize="0"/>
          <p:nvPr/>
        </p:nvPicPr>
        <p:blipFill rotWithShape="1">
          <a:blip r:embed="rId5">
            <a:alphaModFix/>
          </a:blip>
          <a:srcRect b="0" l="0" r="0" t="0"/>
          <a:stretch/>
        </p:blipFill>
        <p:spPr>
          <a:xfrm>
            <a:off x="7796643" y="1742633"/>
            <a:ext cx="2259025" cy="1801865"/>
          </a:xfrm>
          <a:prstGeom prst="rect">
            <a:avLst/>
          </a:prstGeom>
          <a:noFill/>
          <a:ln>
            <a:noFill/>
          </a:ln>
        </p:spPr>
      </p:pic>
      <p:pic>
        <p:nvPicPr>
          <p:cNvPr id="329" name="Google Shape;329;p21"/>
          <p:cNvPicPr preferRelativeResize="0"/>
          <p:nvPr/>
        </p:nvPicPr>
        <p:blipFill rotWithShape="1">
          <a:blip r:embed="rId6">
            <a:alphaModFix/>
          </a:blip>
          <a:srcRect b="0" l="0" r="0" t="0"/>
          <a:stretch/>
        </p:blipFill>
        <p:spPr>
          <a:xfrm>
            <a:off x="9309336" y="1742633"/>
            <a:ext cx="786615" cy="769879"/>
          </a:xfrm>
          <a:prstGeom prst="rect">
            <a:avLst/>
          </a:prstGeom>
          <a:noFill/>
          <a:ln>
            <a:noFill/>
          </a:ln>
        </p:spPr>
      </p:pic>
      <p:sp>
        <p:nvSpPr>
          <p:cNvPr id="330" name="Google Shape;330;p21"/>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Key Parameters to Optimize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9"/>
                  </a:ext>
                </a:extLst>
              </a:rPr>
              <a:t>Product</a:t>
            </a:r>
            <a:r>
              <a:rPr b="0" i="0" lang="en-GB" sz="1800" u="none" cap="none" strike="noStrike">
                <a:solidFill>
                  <a:schemeClr val="dk1"/>
                </a:solidFill>
                <a:latin typeface="Calibri"/>
                <a:ea typeface="Calibri"/>
                <a:cs typeface="Calibri"/>
                <a:sym typeface="Calibri"/>
              </a:rPr>
              <a:t> Listing </a:t>
            </a:r>
            <a:endParaRPr b="0" i="0" sz="1400" u="none" cap="none" strike="noStrike">
              <a:solidFill>
                <a:srgbClr val="000000"/>
              </a:solidFill>
              <a:latin typeface="Arial"/>
              <a:ea typeface="Arial"/>
              <a:cs typeface="Arial"/>
              <a:sym typeface="Arial"/>
            </a:endParaRPr>
          </a:p>
        </p:txBody>
      </p:sp>
      <p:sp>
        <p:nvSpPr>
          <p:cNvPr id="331" name="Google Shape;331;p21"/>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332" name="Google Shape;332;p21"/>
          <p:cNvSpPr/>
          <p:nvPr/>
        </p:nvSpPr>
        <p:spPr>
          <a:xfrm>
            <a:off x="3444795" y="5353050"/>
            <a:ext cx="6057900"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Map the product type with the correct category on Walmart</a:t>
            </a:r>
            <a:endParaRPr b="0" i="0" sz="2400" u="none" cap="none" strike="noStrike">
              <a:solidFill>
                <a:schemeClr val="dk1"/>
              </a:solidFill>
              <a:latin typeface="Calibri"/>
              <a:ea typeface="Calibri"/>
              <a:cs typeface="Calibri"/>
              <a:sym typeface="Calibri"/>
            </a:endParaRPr>
          </a:p>
        </p:txBody>
      </p:sp>
      <p:sp>
        <p:nvSpPr>
          <p:cNvPr id="333" name="Google Shape;333;p21"/>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2"/>
          <p:cNvPicPr preferRelativeResize="0"/>
          <p:nvPr/>
        </p:nvPicPr>
        <p:blipFill rotWithShape="1">
          <a:blip r:embed="rId4">
            <a:alphaModFix/>
          </a:blip>
          <a:srcRect b="0" l="0" r="0" t="0"/>
          <a:stretch/>
        </p:blipFill>
        <p:spPr>
          <a:xfrm>
            <a:off x="1826134" y="1226634"/>
            <a:ext cx="1035973" cy="1766146"/>
          </a:xfrm>
          <a:prstGeom prst="rect">
            <a:avLst/>
          </a:prstGeom>
          <a:noFill/>
          <a:ln>
            <a:noFill/>
          </a:ln>
        </p:spPr>
      </p:pic>
      <p:pic>
        <p:nvPicPr>
          <p:cNvPr id="340" name="Google Shape;340;p22"/>
          <p:cNvPicPr preferRelativeResize="0"/>
          <p:nvPr/>
        </p:nvPicPr>
        <p:blipFill rotWithShape="1">
          <a:blip r:embed="rId5">
            <a:alphaModFix/>
          </a:blip>
          <a:srcRect b="0" l="0" r="0" t="0"/>
          <a:stretch/>
        </p:blipFill>
        <p:spPr>
          <a:xfrm>
            <a:off x="1443591" y="3429000"/>
            <a:ext cx="1801058" cy="1584142"/>
          </a:xfrm>
          <a:prstGeom prst="rect">
            <a:avLst/>
          </a:prstGeom>
          <a:noFill/>
          <a:ln>
            <a:noFill/>
          </a:ln>
        </p:spPr>
      </p:pic>
      <p:pic>
        <p:nvPicPr>
          <p:cNvPr id="341" name="Google Shape;341;p22"/>
          <p:cNvPicPr preferRelativeResize="0"/>
          <p:nvPr/>
        </p:nvPicPr>
        <p:blipFill rotWithShape="1">
          <a:blip r:embed="rId6">
            <a:alphaModFix/>
          </a:blip>
          <a:srcRect b="0" l="0" r="0" t="0"/>
          <a:stretch/>
        </p:blipFill>
        <p:spPr>
          <a:xfrm>
            <a:off x="3415757" y="1882644"/>
            <a:ext cx="2302531" cy="1766146"/>
          </a:xfrm>
          <a:prstGeom prst="rect">
            <a:avLst/>
          </a:prstGeom>
          <a:noFill/>
          <a:ln>
            <a:noFill/>
          </a:ln>
        </p:spPr>
      </p:pic>
      <p:sp>
        <p:nvSpPr>
          <p:cNvPr id="342" name="Google Shape;342;p22"/>
          <p:cNvSpPr/>
          <p:nvPr/>
        </p:nvSpPr>
        <p:spPr>
          <a:xfrm>
            <a:off x="6096000" y="2698595"/>
            <a:ext cx="1353015" cy="468351"/>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2"/>
          <p:cNvSpPr txBox="1"/>
          <p:nvPr/>
        </p:nvSpPr>
        <p:spPr>
          <a:xfrm>
            <a:off x="8196780" y="2495417"/>
            <a:ext cx="2302531" cy="584775"/>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Electronics</a:t>
            </a:r>
            <a:endParaRPr b="0" i="0" sz="1400" u="none" cap="none" strike="noStrike">
              <a:solidFill>
                <a:srgbClr val="000000"/>
              </a:solidFill>
              <a:latin typeface="Calibri"/>
              <a:ea typeface="Calibri"/>
              <a:cs typeface="Calibri"/>
              <a:sym typeface="Calibri"/>
            </a:endParaRPr>
          </a:p>
        </p:txBody>
      </p:sp>
      <p:sp>
        <p:nvSpPr>
          <p:cNvPr id="344" name="Google Shape;344;p22"/>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Key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10"/>
                  </a:ext>
                </a:extLst>
              </a:rPr>
              <a:t>Parameters</a:t>
            </a:r>
            <a:r>
              <a:rPr b="0" i="0" lang="en-GB" sz="1800" u="none" cap="none" strike="noStrike">
                <a:solidFill>
                  <a:schemeClr val="dk1"/>
                </a:solidFill>
                <a:latin typeface="Calibri"/>
                <a:ea typeface="Calibri"/>
                <a:cs typeface="Calibri"/>
                <a:sym typeface="Calibri"/>
              </a:rPr>
              <a:t> to Optimize Product Listing </a:t>
            </a:r>
            <a:endParaRPr b="0" i="0" sz="1400" u="none" cap="none" strike="noStrike">
              <a:solidFill>
                <a:srgbClr val="000000"/>
              </a:solidFill>
              <a:latin typeface="Calibri"/>
              <a:ea typeface="Calibri"/>
              <a:cs typeface="Calibri"/>
              <a:sym typeface="Calibri"/>
            </a:endParaRPr>
          </a:p>
        </p:txBody>
      </p:sp>
      <p:sp>
        <p:nvSpPr>
          <p:cNvPr id="345" name="Google Shape;345;p22"/>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Calibri"/>
              <a:ea typeface="Calibri"/>
              <a:cs typeface="Calibri"/>
              <a:sym typeface="Calibri"/>
            </a:endParaRPr>
          </a:p>
        </p:txBody>
      </p:sp>
      <p:sp>
        <p:nvSpPr>
          <p:cNvPr id="346" name="Google Shape;346;p22"/>
          <p:cNvSpPr/>
          <p:nvPr/>
        </p:nvSpPr>
        <p:spPr>
          <a:xfrm>
            <a:off x="3444795" y="5353050"/>
            <a:ext cx="6057900"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Calibri"/>
                <a:ea typeface="Calibri"/>
                <a:cs typeface="Calibri"/>
                <a:sym typeface="Calibri"/>
              </a:rPr>
              <a:t>Do category mapping for the products</a:t>
            </a:r>
            <a:endParaRPr b="0" i="0" sz="2400" u="none" cap="none" strike="noStrike">
              <a:solidFill>
                <a:schemeClr val="dk1"/>
              </a:solidFill>
              <a:latin typeface="Calibri"/>
              <a:ea typeface="Calibri"/>
              <a:cs typeface="Calibri"/>
              <a:sym typeface="Calibri"/>
            </a:endParaRPr>
          </a:p>
        </p:txBody>
      </p:sp>
      <p:sp>
        <p:nvSpPr>
          <p:cNvPr id="347" name="Google Shape;347;p22"/>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3"/>
          <p:cNvPicPr preferRelativeResize="0"/>
          <p:nvPr/>
        </p:nvPicPr>
        <p:blipFill rotWithShape="1">
          <a:blip r:embed="rId4">
            <a:alphaModFix/>
          </a:blip>
          <a:srcRect b="0" l="0" r="0" t="0"/>
          <a:stretch/>
        </p:blipFill>
        <p:spPr>
          <a:xfrm>
            <a:off x="575718" y="475838"/>
            <a:ext cx="5877745" cy="2953162"/>
          </a:xfrm>
          <a:prstGeom prst="rect">
            <a:avLst/>
          </a:prstGeom>
          <a:noFill/>
          <a:ln>
            <a:noFill/>
          </a:ln>
        </p:spPr>
      </p:pic>
      <p:pic>
        <p:nvPicPr>
          <p:cNvPr id="354" name="Google Shape;354;p23"/>
          <p:cNvPicPr preferRelativeResize="0"/>
          <p:nvPr/>
        </p:nvPicPr>
        <p:blipFill rotWithShape="1">
          <a:blip r:embed="rId5">
            <a:alphaModFix/>
          </a:blip>
          <a:srcRect b="0" l="0" r="0" t="0"/>
          <a:stretch/>
        </p:blipFill>
        <p:spPr>
          <a:xfrm>
            <a:off x="2001336" y="4004384"/>
            <a:ext cx="648929" cy="1107875"/>
          </a:xfrm>
          <a:prstGeom prst="rect">
            <a:avLst/>
          </a:prstGeom>
          <a:noFill/>
          <a:ln>
            <a:noFill/>
          </a:ln>
        </p:spPr>
      </p:pic>
      <p:pic>
        <p:nvPicPr>
          <p:cNvPr id="355" name="Google Shape;355;p23"/>
          <p:cNvPicPr preferRelativeResize="0"/>
          <p:nvPr/>
        </p:nvPicPr>
        <p:blipFill rotWithShape="1">
          <a:blip r:embed="rId6">
            <a:alphaModFix/>
          </a:blip>
          <a:srcRect b="0" l="0" r="0" t="0"/>
          <a:stretch/>
        </p:blipFill>
        <p:spPr>
          <a:xfrm>
            <a:off x="2085378" y="5190790"/>
            <a:ext cx="1129774" cy="993706"/>
          </a:xfrm>
          <a:prstGeom prst="rect">
            <a:avLst/>
          </a:prstGeom>
          <a:noFill/>
          <a:ln>
            <a:noFill/>
          </a:ln>
        </p:spPr>
      </p:pic>
      <p:pic>
        <p:nvPicPr>
          <p:cNvPr id="356" name="Google Shape;356;p23"/>
          <p:cNvPicPr preferRelativeResize="0"/>
          <p:nvPr/>
        </p:nvPicPr>
        <p:blipFill rotWithShape="1">
          <a:blip r:embed="rId7">
            <a:alphaModFix/>
          </a:blip>
          <a:srcRect b="0" l="0" r="0" t="0"/>
          <a:stretch/>
        </p:blipFill>
        <p:spPr>
          <a:xfrm>
            <a:off x="3271058" y="4167686"/>
            <a:ext cx="1444340" cy="1107874"/>
          </a:xfrm>
          <a:prstGeom prst="rect">
            <a:avLst/>
          </a:prstGeom>
          <a:noFill/>
          <a:ln>
            <a:noFill/>
          </a:ln>
        </p:spPr>
      </p:pic>
      <p:sp>
        <p:nvSpPr>
          <p:cNvPr id="357" name="Google Shape;357;p23"/>
          <p:cNvSpPr/>
          <p:nvPr/>
        </p:nvSpPr>
        <p:spPr>
          <a:xfrm>
            <a:off x="6902245" y="1887794"/>
            <a:ext cx="825910" cy="471948"/>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23"/>
          <p:cNvSpPr/>
          <p:nvPr/>
        </p:nvSpPr>
        <p:spPr>
          <a:xfrm>
            <a:off x="6650694" y="4522173"/>
            <a:ext cx="825910" cy="471948"/>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3"/>
          <p:cNvSpPr txBox="1"/>
          <p:nvPr/>
        </p:nvSpPr>
        <p:spPr>
          <a:xfrm>
            <a:off x="8436078" y="1836522"/>
            <a:ext cx="2212258" cy="52322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Calibri"/>
                <a:ea typeface="Calibri"/>
                <a:cs typeface="Calibri"/>
                <a:sym typeface="Calibri"/>
              </a:rPr>
              <a:t>Clothing</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0" name="Google Shape;360;p23"/>
          <p:cNvSpPr txBox="1"/>
          <p:nvPr/>
        </p:nvSpPr>
        <p:spPr>
          <a:xfrm>
            <a:off x="8495072" y="4470901"/>
            <a:ext cx="2212258" cy="52322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Calibri"/>
                <a:ea typeface="Calibri"/>
                <a:cs typeface="Calibri"/>
                <a:sym typeface="Calibri"/>
              </a:rPr>
              <a:t>Electronics </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1" name="Google Shape;361;p23"/>
          <p:cNvSpPr txBox="1"/>
          <p:nvPr/>
        </p:nvSpPr>
        <p:spPr>
          <a:xfrm>
            <a:off x="3695700" y="5829580"/>
            <a:ext cx="6096000"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Set the products in the right category to reach customers</a:t>
            </a:r>
            <a:endParaRPr b="0" i="0" sz="1800" u="none" cap="none" strike="noStrike">
              <a:solidFill>
                <a:schemeClr val="dk1"/>
              </a:solidFill>
              <a:latin typeface="Calibri"/>
              <a:ea typeface="Calibri"/>
              <a:cs typeface="Calibri"/>
              <a:sym typeface="Calibri"/>
            </a:endParaRPr>
          </a:p>
        </p:txBody>
      </p:sp>
      <p:sp>
        <p:nvSpPr>
          <p:cNvPr id="362" name="Google Shape;362;p23"/>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Key Parameters to Optimize 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14"/>
                  </a:ext>
                </a:extLst>
              </a:rPr>
              <a:t>Listing</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3" name="Google Shape;363;p23"/>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4"/>
          <p:cNvSpPr txBox="1"/>
          <p:nvPr/>
        </p:nvSpPr>
        <p:spPr>
          <a:xfrm>
            <a:off x="7887630" y="4705814"/>
            <a:ext cx="2386361" cy="646331"/>
          </a:xfrm>
          <a:prstGeom prst="rect">
            <a:avLst/>
          </a:prstGeom>
          <a:solidFill>
            <a:srgbClr val="B3C6E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Calibri"/>
                <a:ea typeface="Calibri"/>
                <a:cs typeface="Calibri"/>
                <a:sym typeface="Calibri"/>
              </a:rPr>
              <a:t>Factors</a:t>
            </a:r>
            <a:endParaRPr b="0" i="0" sz="1400" u="none" cap="none" strike="noStrike">
              <a:solidFill>
                <a:srgbClr val="000000"/>
              </a:solidFill>
              <a:latin typeface="Arial"/>
              <a:ea typeface="Arial"/>
              <a:cs typeface="Arial"/>
              <a:sym typeface="Arial"/>
            </a:endParaRPr>
          </a:p>
        </p:txBody>
      </p:sp>
      <p:sp>
        <p:nvSpPr>
          <p:cNvPr id="370" name="Google Shape;370;p24"/>
          <p:cNvSpPr txBox="1"/>
          <p:nvPr/>
        </p:nvSpPr>
        <p:spPr>
          <a:xfrm>
            <a:off x="7378081" y="5585728"/>
            <a:ext cx="3455020" cy="370571"/>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Calibri"/>
                <a:ea typeface="Calibri"/>
                <a:cs typeface="Calibri"/>
                <a:sym typeface="Calibri"/>
              </a:rPr>
              <a:t>Click to view the parameters. </a:t>
            </a:r>
            <a:endParaRPr b="0" i="0" sz="1400" u="none" cap="none" strike="noStrike">
              <a:solidFill>
                <a:srgbClr val="000000"/>
              </a:solidFill>
              <a:latin typeface="Arial"/>
              <a:ea typeface="Arial"/>
              <a:cs typeface="Arial"/>
              <a:sym typeface="Arial"/>
            </a:endParaRPr>
          </a:p>
        </p:txBody>
      </p:sp>
      <p:pic>
        <p:nvPicPr>
          <p:cNvPr id="371" name="Google Shape;371;p24"/>
          <p:cNvPicPr preferRelativeResize="0"/>
          <p:nvPr/>
        </p:nvPicPr>
        <p:blipFill rotWithShape="1">
          <a:blip r:embed="rId3">
            <a:alphaModFix/>
          </a:blip>
          <a:srcRect b="0" l="0" r="0" t="0"/>
          <a:stretch/>
        </p:blipFill>
        <p:spPr>
          <a:xfrm>
            <a:off x="1650380" y="879914"/>
            <a:ext cx="7560527" cy="3454535"/>
          </a:xfrm>
          <a:prstGeom prst="rect">
            <a:avLst/>
          </a:prstGeom>
          <a:noFill/>
          <a:ln>
            <a:noFill/>
          </a:ln>
        </p:spPr>
      </p:pic>
      <p:sp>
        <p:nvSpPr>
          <p:cNvPr id="372" name="Google Shape;372;p24"/>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Key Parameters to Optimize </a:t>
            </a:r>
            <a:r>
              <a:rPr b="0" i="0" lang="en-GB" sz="1800" u="none" cap="none" strike="noStrike">
                <a:solidFill>
                  <a:schemeClr val="dk1"/>
                </a:solidFill>
                <a:latin typeface="Calibri"/>
                <a:ea typeface="Calibri"/>
                <a:cs typeface="Calibri"/>
                <a:sym typeface="Calibri"/>
              </a:rPr>
              <a:t>Product</a:t>
            </a:r>
            <a:r>
              <a:rPr b="0" i="0" lang="en-GB" sz="1800" u="none" cap="none" strike="noStrike">
                <a:solidFill>
                  <a:schemeClr val="dk1"/>
                </a:solidFill>
                <a:latin typeface="Calibri"/>
                <a:ea typeface="Calibri"/>
                <a:cs typeface="Calibri"/>
                <a:sym typeface="Calibri"/>
              </a:rPr>
              <a:t> Listing </a:t>
            </a:r>
            <a:endParaRPr b="0" i="0" sz="1400" u="none" cap="none" strike="noStrike">
              <a:solidFill>
                <a:srgbClr val="000000"/>
              </a:solidFill>
              <a:latin typeface="Arial"/>
              <a:ea typeface="Arial"/>
              <a:cs typeface="Arial"/>
              <a:sym typeface="Arial"/>
            </a:endParaRPr>
          </a:p>
        </p:txBody>
      </p:sp>
      <p:sp>
        <p:nvSpPr>
          <p:cNvPr id="373" name="Google Shape;373;p24"/>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5"/>
          <p:cNvSpPr txBox="1"/>
          <p:nvPr/>
        </p:nvSpPr>
        <p:spPr>
          <a:xfrm>
            <a:off x="767303" y="4212961"/>
            <a:ext cx="1080198" cy="2031285"/>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accent1"/>
                </a:solidFill>
                <a:latin typeface="Calibri"/>
                <a:ea typeface="Calibri"/>
                <a:cs typeface="Calibri"/>
                <a:sym typeface="Calibri"/>
              </a:rPr>
              <a:t>Number of images that have been uploaded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25"/>
          <p:cNvSpPr txBox="1"/>
          <p:nvPr/>
        </p:nvSpPr>
        <p:spPr>
          <a:xfrm>
            <a:off x="767303" y="2094850"/>
            <a:ext cx="1220879" cy="1754286"/>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accent2"/>
                </a:solidFill>
                <a:latin typeface="Calibri"/>
                <a:ea typeface="Calibri"/>
                <a:cs typeface="Calibri"/>
                <a:sym typeface="Calibri"/>
              </a:rPr>
              <a:t>Number of characters used in the title of the product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25"/>
          <p:cNvSpPr txBox="1"/>
          <p:nvPr/>
        </p:nvSpPr>
        <p:spPr>
          <a:xfrm>
            <a:off x="5282360" y="130011"/>
            <a:ext cx="1220879" cy="156962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accent6"/>
                </a:solidFill>
                <a:latin typeface="Calibri"/>
                <a:ea typeface="Calibri"/>
                <a:cs typeface="Calibri"/>
                <a:sym typeface="Calibri"/>
              </a:rPr>
              <a:t>Bullet points structuring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82" name="Google Shape;382;p25"/>
          <p:cNvSpPr txBox="1"/>
          <p:nvPr/>
        </p:nvSpPr>
        <p:spPr>
          <a:xfrm>
            <a:off x="9362267" y="1795890"/>
            <a:ext cx="1374428" cy="1477328"/>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FF0000"/>
                </a:solidFill>
                <a:latin typeface="Calibri"/>
                <a:ea typeface="Calibri"/>
                <a:cs typeface="Calibri"/>
                <a:sym typeface="Calibri"/>
              </a:rPr>
              <a:t>How well the product description is given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25"/>
          <p:cNvSpPr txBox="1"/>
          <p:nvPr/>
        </p:nvSpPr>
        <p:spPr>
          <a:xfrm>
            <a:off x="9500831" y="4212961"/>
            <a:ext cx="1598969" cy="147728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7030A0"/>
                </a:solidFill>
                <a:latin typeface="Calibri"/>
                <a:ea typeface="Calibri"/>
                <a:cs typeface="Calibri"/>
                <a:sym typeface="Calibri"/>
              </a:rPr>
              <a:t>Number of reviews and ratings given for the product </a:t>
            </a:r>
            <a:endParaRPr b="0" i="0" sz="1400" u="none" cap="none" strike="noStrike">
              <a:solidFill>
                <a:srgbClr val="000000"/>
              </a:solidFill>
              <a:latin typeface="Calibri"/>
              <a:ea typeface="Calibri"/>
              <a:cs typeface="Calibri"/>
              <a:sym typeface="Calibri"/>
            </a:endParaRPr>
          </a:p>
        </p:txBody>
      </p:sp>
      <p:sp>
        <p:nvSpPr>
          <p:cNvPr id="384" name="Google Shape;384;p25"/>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Key Parameters to Optimize Product Listing </a:t>
            </a:r>
            <a:endParaRPr b="0" i="0" sz="1400" u="none" cap="none" strike="noStrike">
              <a:solidFill>
                <a:srgbClr val="000000"/>
              </a:solidFill>
              <a:latin typeface="Calibri"/>
              <a:ea typeface="Calibri"/>
              <a:cs typeface="Calibri"/>
              <a:sym typeface="Calibri"/>
            </a:endParaRPr>
          </a:p>
        </p:txBody>
      </p:sp>
      <p:pic>
        <p:nvPicPr>
          <p:cNvPr descr="Web page, site optimization on different devices, web coding." id="385" name="Google Shape;385;p25"/>
          <p:cNvPicPr preferRelativeResize="0"/>
          <p:nvPr/>
        </p:nvPicPr>
        <p:blipFill rotWithShape="1">
          <a:blip r:embed="rId3">
            <a:alphaModFix/>
          </a:blip>
          <a:srcRect b="0" l="0" r="0" t="0"/>
          <a:stretch/>
        </p:blipFill>
        <p:spPr>
          <a:xfrm>
            <a:off x="3122980" y="1202855"/>
            <a:ext cx="5104489" cy="5274639"/>
          </a:xfrm>
          <a:prstGeom prst="rect">
            <a:avLst/>
          </a:prstGeom>
          <a:noFill/>
          <a:ln>
            <a:noFill/>
          </a:ln>
        </p:spPr>
      </p:pic>
      <p:sp>
        <p:nvSpPr>
          <p:cNvPr id="386" name="Google Shape;386;p25"/>
          <p:cNvSpPr txBox="1"/>
          <p:nvPr/>
        </p:nvSpPr>
        <p:spPr>
          <a:xfrm>
            <a:off x="767303" y="4174861"/>
            <a:ext cx="1080198" cy="2031285"/>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accent1"/>
                </a:solidFill>
                <a:latin typeface="Calibri"/>
                <a:ea typeface="Calibri"/>
                <a:cs typeface="Calibri"/>
                <a:sym typeface="Calibri"/>
              </a:rPr>
              <a:t>Number of images that have been uploaded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25"/>
          <p:cNvSpPr txBox="1"/>
          <p:nvPr/>
        </p:nvSpPr>
        <p:spPr>
          <a:xfrm>
            <a:off x="767303" y="2056750"/>
            <a:ext cx="1220879" cy="1754286"/>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accent2"/>
                </a:solidFill>
                <a:latin typeface="Calibri"/>
                <a:ea typeface="Calibri"/>
                <a:cs typeface="Calibri"/>
                <a:sym typeface="Calibri"/>
              </a:rPr>
              <a:t>Number of characters used in the title of the product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25"/>
          <p:cNvSpPr txBox="1"/>
          <p:nvPr/>
        </p:nvSpPr>
        <p:spPr>
          <a:xfrm>
            <a:off x="5282360" y="91911"/>
            <a:ext cx="1220879" cy="156962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accent6"/>
                </a:solidFill>
                <a:latin typeface="Calibri"/>
                <a:ea typeface="Calibri"/>
                <a:cs typeface="Calibri"/>
                <a:sym typeface="Calibri"/>
              </a:rPr>
              <a:t>Bullet points structuring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89" name="Google Shape;389;p25"/>
          <p:cNvSpPr txBox="1"/>
          <p:nvPr/>
        </p:nvSpPr>
        <p:spPr>
          <a:xfrm>
            <a:off x="9500831" y="4174861"/>
            <a:ext cx="1598969" cy="1477287"/>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7030A0"/>
                </a:solidFill>
                <a:latin typeface="Calibri"/>
                <a:ea typeface="Calibri"/>
                <a:cs typeface="Calibri"/>
                <a:sym typeface="Calibri"/>
              </a:rPr>
              <a:t>Number of reviews and ratings given for the product </a:t>
            </a:r>
            <a:endParaRPr b="0" i="0" sz="1400" u="none" cap="none" strike="noStrike">
              <a:solidFill>
                <a:srgbClr val="000000"/>
              </a:solidFill>
              <a:latin typeface="Calibri"/>
              <a:ea typeface="Calibri"/>
              <a:cs typeface="Calibri"/>
              <a:sym typeface="Calibri"/>
            </a:endParaRPr>
          </a:p>
        </p:txBody>
      </p:sp>
      <p:sp>
        <p:nvSpPr>
          <p:cNvPr id="390" name="Google Shape;390;p25"/>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26"/>
          <p:cNvPicPr preferRelativeResize="0"/>
          <p:nvPr/>
        </p:nvPicPr>
        <p:blipFill rotWithShape="1">
          <a:blip r:embed="rId4">
            <a:alphaModFix/>
          </a:blip>
          <a:srcRect b="0" l="0" r="0" t="0"/>
          <a:stretch/>
        </p:blipFill>
        <p:spPr>
          <a:xfrm>
            <a:off x="1092820" y="274798"/>
            <a:ext cx="9077093" cy="6308404"/>
          </a:xfrm>
          <a:prstGeom prst="rect">
            <a:avLst/>
          </a:prstGeom>
          <a:noFill/>
          <a:ln>
            <a:noFill/>
          </a:ln>
        </p:spPr>
      </p:pic>
      <p:pic>
        <p:nvPicPr>
          <p:cNvPr id="397" name="Google Shape;397;p26"/>
          <p:cNvPicPr preferRelativeResize="0"/>
          <p:nvPr/>
        </p:nvPicPr>
        <p:blipFill rotWithShape="1">
          <a:blip r:embed="rId5">
            <a:alphaModFix/>
          </a:blip>
          <a:srcRect b="0" l="0" r="0" t="0"/>
          <a:stretch/>
        </p:blipFill>
        <p:spPr>
          <a:xfrm>
            <a:off x="2787804" y="1248937"/>
            <a:ext cx="5352585" cy="2609385"/>
          </a:xfrm>
          <a:prstGeom prst="rect">
            <a:avLst/>
          </a:prstGeom>
          <a:noFill/>
          <a:ln>
            <a:noFill/>
          </a:ln>
        </p:spPr>
      </p:pic>
      <p:sp>
        <p:nvSpPr>
          <p:cNvPr id="398" name="Google Shape;398;p26"/>
          <p:cNvSpPr txBox="1"/>
          <p:nvPr/>
        </p:nvSpPr>
        <p:spPr>
          <a:xfrm>
            <a:off x="0" y="0"/>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Variant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17"/>
                  </a:ext>
                </a:extLst>
              </a:rPr>
              <a:t>Listing</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99" name="Google Shape;399;p26"/>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27"/>
          <p:cNvPicPr preferRelativeResize="0"/>
          <p:nvPr/>
        </p:nvPicPr>
        <p:blipFill rotWithShape="1">
          <a:blip r:embed="rId4">
            <a:alphaModFix/>
          </a:blip>
          <a:srcRect b="0" l="0" r="0" t="0"/>
          <a:stretch/>
        </p:blipFill>
        <p:spPr>
          <a:xfrm>
            <a:off x="1762198" y="1400575"/>
            <a:ext cx="3261221" cy="2845027"/>
          </a:xfrm>
          <a:prstGeom prst="rect">
            <a:avLst/>
          </a:prstGeom>
          <a:noFill/>
          <a:ln>
            <a:noFill/>
          </a:ln>
        </p:spPr>
      </p:pic>
      <p:sp>
        <p:nvSpPr>
          <p:cNvPr id="406" name="Google Shape;406;p27"/>
          <p:cNvSpPr txBox="1"/>
          <p:nvPr/>
        </p:nvSpPr>
        <p:spPr>
          <a:xfrm>
            <a:off x="1889716" y="4811079"/>
            <a:ext cx="300618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Single Blue T-shirt</a:t>
            </a:r>
            <a:endParaRPr b="0" i="0" sz="1400" u="none" cap="none" strike="noStrike">
              <a:solidFill>
                <a:srgbClr val="000000"/>
              </a:solidFill>
              <a:latin typeface="Arial"/>
              <a:ea typeface="Arial"/>
              <a:cs typeface="Arial"/>
              <a:sym typeface="Arial"/>
            </a:endParaRPr>
          </a:p>
        </p:txBody>
      </p:sp>
      <p:pic>
        <p:nvPicPr>
          <p:cNvPr id="407" name="Google Shape;407;p27"/>
          <p:cNvPicPr preferRelativeResize="0"/>
          <p:nvPr/>
        </p:nvPicPr>
        <p:blipFill rotWithShape="1">
          <a:blip r:embed="rId5">
            <a:alphaModFix/>
          </a:blip>
          <a:srcRect b="0" l="0" r="0" t="0"/>
          <a:stretch/>
        </p:blipFill>
        <p:spPr>
          <a:xfrm>
            <a:off x="6925013" y="1057453"/>
            <a:ext cx="3504789" cy="3531273"/>
          </a:xfrm>
          <a:prstGeom prst="rect">
            <a:avLst/>
          </a:prstGeom>
          <a:noFill/>
          <a:ln>
            <a:noFill/>
          </a:ln>
        </p:spPr>
      </p:pic>
      <p:sp>
        <p:nvSpPr>
          <p:cNvPr id="408" name="Google Shape;408;p27"/>
          <p:cNvSpPr txBox="1"/>
          <p:nvPr/>
        </p:nvSpPr>
        <p:spPr>
          <a:xfrm>
            <a:off x="7981181" y="4951141"/>
            <a:ext cx="225564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T-shirt Collection</a:t>
            </a:r>
            <a:endParaRPr b="0" i="0" sz="1400" u="none" cap="none" strike="noStrike">
              <a:solidFill>
                <a:srgbClr val="000000"/>
              </a:solidFill>
              <a:latin typeface="Arial"/>
              <a:ea typeface="Arial"/>
              <a:cs typeface="Arial"/>
              <a:sym typeface="Arial"/>
            </a:endParaRPr>
          </a:p>
        </p:txBody>
      </p:sp>
      <p:sp>
        <p:nvSpPr>
          <p:cNvPr id="409" name="Google Shape;409;p27"/>
          <p:cNvSpPr txBox="1"/>
          <p:nvPr/>
        </p:nvSpPr>
        <p:spPr>
          <a:xfrm>
            <a:off x="0" y="0"/>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Variant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18"/>
                  </a:ext>
                </a:extLst>
              </a:rPr>
              <a:t>Listing</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10" name="Google Shape;410;p27"/>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411" name="Google Shape;411;p27"/>
          <p:cNvSpPr/>
          <p:nvPr/>
        </p:nvSpPr>
        <p:spPr>
          <a:xfrm>
            <a:off x="1889716" y="5457425"/>
            <a:ext cx="8226345"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Calibri"/>
                <a:ea typeface="Calibri"/>
                <a:cs typeface="Calibri"/>
                <a:sym typeface="Calibri"/>
              </a:rPr>
              <a:t>Product variants must be grouped together </a:t>
            </a:r>
            <a:endParaRPr/>
          </a:p>
        </p:txBody>
      </p:sp>
      <p:sp>
        <p:nvSpPr>
          <p:cNvPr id="412" name="Google Shape;412;p27"/>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8"/>
          <p:cNvSpPr txBox="1"/>
          <p:nvPr/>
        </p:nvSpPr>
        <p:spPr>
          <a:xfrm>
            <a:off x="0" y="0"/>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Variant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19"/>
                  </a:ext>
                </a:extLst>
              </a:rPr>
              <a:t>Listing</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E-commerce icons and marketing online shopping concept , illustration , vector " id="419" name="Google Shape;419;p28"/>
          <p:cNvPicPr preferRelativeResize="0"/>
          <p:nvPr/>
        </p:nvPicPr>
        <p:blipFill rotWithShape="1">
          <a:blip r:embed="rId4">
            <a:alphaModFix/>
          </a:blip>
          <a:srcRect b="0" l="0" r="0" t="0"/>
          <a:stretch/>
        </p:blipFill>
        <p:spPr>
          <a:xfrm>
            <a:off x="3200400" y="255032"/>
            <a:ext cx="6315587" cy="6526107"/>
          </a:xfrm>
          <a:prstGeom prst="rect">
            <a:avLst/>
          </a:prstGeom>
          <a:noFill/>
          <a:ln>
            <a:noFill/>
          </a:ln>
        </p:spPr>
      </p:pic>
      <p:pic>
        <p:nvPicPr>
          <p:cNvPr id="420" name="Google Shape;420;p28"/>
          <p:cNvPicPr preferRelativeResize="0"/>
          <p:nvPr/>
        </p:nvPicPr>
        <p:blipFill rotWithShape="1">
          <a:blip r:embed="rId5">
            <a:alphaModFix/>
          </a:blip>
          <a:srcRect b="0" l="0" r="0" t="0"/>
          <a:stretch/>
        </p:blipFill>
        <p:spPr>
          <a:xfrm>
            <a:off x="5562595" y="4271963"/>
            <a:ext cx="1697062" cy="858837"/>
          </a:xfrm>
          <a:prstGeom prst="rect">
            <a:avLst/>
          </a:prstGeom>
          <a:noFill/>
          <a:ln>
            <a:noFill/>
          </a:ln>
        </p:spPr>
      </p:pic>
      <p:sp>
        <p:nvSpPr>
          <p:cNvPr id="421" name="Google Shape;421;p28"/>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422" name="Google Shape;422;p28"/>
          <p:cNvSpPr/>
          <p:nvPr/>
        </p:nvSpPr>
        <p:spPr>
          <a:xfrm>
            <a:off x="1889716" y="5457425"/>
            <a:ext cx="8226345"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Calibri"/>
                <a:ea typeface="Calibri"/>
                <a:cs typeface="Calibri"/>
                <a:sym typeface="Calibri"/>
              </a:rPr>
              <a:t>Provide one-stop-shop’ with a multitude of options</a:t>
            </a:r>
            <a:endParaRPr/>
          </a:p>
        </p:txBody>
      </p:sp>
      <p:sp>
        <p:nvSpPr>
          <p:cNvPr id="423" name="Google Shape;423;p28"/>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3"/>
          <p:cNvPicPr preferRelativeResize="0"/>
          <p:nvPr/>
        </p:nvPicPr>
        <p:blipFill rotWithShape="1">
          <a:blip r:embed="rId3">
            <a:alphaModFix amt="70000"/>
          </a:blip>
          <a:srcRect b="0" l="0" r="0" t="0"/>
          <a:stretch/>
        </p:blipFill>
        <p:spPr>
          <a:xfrm>
            <a:off x="1602828" y="310384"/>
            <a:ext cx="8986343" cy="6237231"/>
          </a:xfrm>
          <a:prstGeom prst="rect">
            <a:avLst/>
          </a:prstGeom>
          <a:noFill/>
          <a:ln>
            <a:noFill/>
          </a:ln>
        </p:spPr>
      </p:pic>
      <p:sp>
        <p:nvSpPr>
          <p:cNvPr id="106" name="Google Shape;106;p3"/>
          <p:cNvSpPr/>
          <p:nvPr/>
        </p:nvSpPr>
        <p:spPr>
          <a:xfrm>
            <a:off x="4635062" y="1608081"/>
            <a:ext cx="5954109" cy="113511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GB" sz="2800" u="none" cap="none" strike="noStrike">
                <a:solidFill>
                  <a:schemeClr val="dk1"/>
                </a:solidFill>
                <a:latin typeface="Calibri"/>
                <a:ea typeface="Calibri"/>
                <a:cs typeface="Calibri"/>
                <a:sym typeface="Calibri"/>
              </a:rPr>
              <a:t>How To List a New Product on Walmart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1602828" y="3946301"/>
            <a:ext cx="6437586" cy="113511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GB" sz="2800" u="none" cap="none" strike="noStrike">
                <a:solidFill>
                  <a:schemeClr val="dk1"/>
                </a:solidFill>
                <a:latin typeface="Calibri"/>
                <a:ea typeface="Calibri"/>
                <a:cs typeface="Calibri"/>
                <a:sym typeface="Calibri"/>
              </a:rPr>
              <a:t>Product Listing Policies and Parameters to Optimize Products </a:t>
            </a:r>
            <a:endParaRPr b="0" i="0" sz="1400" u="none" cap="none" strike="noStrike">
              <a:solidFill>
                <a:srgbClr val="000000"/>
              </a:solidFill>
              <a:latin typeface="Arial"/>
              <a:ea typeface="Arial"/>
              <a:cs typeface="Arial"/>
              <a:sym typeface="Arial"/>
            </a:endParaRPr>
          </a:p>
        </p:txBody>
      </p:sp>
      <p:pic>
        <p:nvPicPr>
          <p:cNvPr id="108" name="Google Shape;108;p3"/>
          <p:cNvPicPr preferRelativeResize="0"/>
          <p:nvPr/>
        </p:nvPicPr>
        <p:blipFill rotWithShape="1">
          <a:blip r:embed="rId4">
            <a:alphaModFix/>
          </a:blip>
          <a:srcRect b="0" l="0" r="0" t="0"/>
          <a:stretch/>
        </p:blipFill>
        <p:spPr>
          <a:xfrm>
            <a:off x="2417703" y="1239347"/>
            <a:ext cx="1744393" cy="1672353"/>
          </a:xfrm>
          <a:prstGeom prst="rect">
            <a:avLst/>
          </a:prstGeom>
          <a:noFill/>
          <a:ln>
            <a:noFill/>
          </a:ln>
        </p:spPr>
      </p:pic>
      <p:pic>
        <p:nvPicPr>
          <p:cNvPr id="109" name="Google Shape;109;p3"/>
          <p:cNvPicPr preferRelativeResize="0"/>
          <p:nvPr/>
        </p:nvPicPr>
        <p:blipFill rotWithShape="1">
          <a:blip r:embed="rId5">
            <a:alphaModFix/>
          </a:blip>
          <a:srcRect b="0" l="0" r="0" t="0"/>
          <a:stretch/>
        </p:blipFill>
        <p:spPr>
          <a:xfrm>
            <a:off x="8040414" y="3327915"/>
            <a:ext cx="1954924" cy="2190334"/>
          </a:xfrm>
          <a:prstGeom prst="rect">
            <a:avLst/>
          </a:prstGeom>
          <a:noFill/>
          <a:ln>
            <a:noFill/>
          </a:ln>
        </p:spPr>
      </p:pic>
      <p:sp>
        <p:nvSpPr>
          <p:cNvPr id="110" name="Google Shape;110;p3"/>
          <p:cNvSpPr txBox="1"/>
          <p:nvPr/>
        </p:nvSpPr>
        <p:spPr>
          <a:xfrm>
            <a:off x="0" y="0"/>
            <a:ext cx="1650379"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9"/>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1"/>
                  </a:ext>
                </a:extLst>
              </a:rPr>
              <a:t>Images</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Flat design modern vector illustration concept of designer portfolio website with various icons or online shopping web store for purchasing product via internet. Isolated on white background." id="430" name="Google Shape;430;p29"/>
          <p:cNvPicPr preferRelativeResize="0"/>
          <p:nvPr/>
        </p:nvPicPr>
        <p:blipFill rotWithShape="1">
          <a:blip r:embed="rId4">
            <a:alphaModFix/>
          </a:blip>
          <a:srcRect b="0" l="0" r="0" t="0"/>
          <a:stretch/>
        </p:blipFill>
        <p:spPr>
          <a:xfrm>
            <a:off x="3073400" y="229446"/>
            <a:ext cx="6045200" cy="6246707"/>
          </a:xfrm>
          <a:prstGeom prst="rect">
            <a:avLst/>
          </a:prstGeom>
          <a:noFill/>
          <a:ln>
            <a:noFill/>
          </a:ln>
        </p:spPr>
      </p:pic>
      <p:sp>
        <p:nvSpPr>
          <p:cNvPr id="431" name="Google Shape;431;p29"/>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432" name="Google Shape;432;p29"/>
          <p:cNvSpPr/>
          <p:nvPr/>
        </p:nvSpPr>
        <p:spPr>
          <a:xfrm>
            <a:off x="3724019" y="5655674"/>
            <a:ext cx="47439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Calibri"/>
                <a:ea typeface="Calibri"/>
                <a:cs typeface="Calibri"/>
                <a:sym typeface="Calibri"/>
              </a:rPr>
              <a:t>Use high quality images on the website</a:t>
            </a:r>
            <a:endParaRPr/>
          </a:p>
        </p:txBody>
      </p:sp>
      <p:sp>
        <p:nvSpPr>
          <p:cNvPr id="433" name="Google Shape;433;p29"/>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descr="Flat design modern vector illustration concept of designer portfolio website with various icons or online shopping web store for purchasing product via internet. Isolated on white background." id="439" name="Google Shape;439;p30"/>
          <p:cNvPicPr preferRelativeResize="0"/>
          <p:nvPr/>
        </p:nvPicPr>
        <p:blipFill rotWithShape="1">
          <a:blip r:embed="rId4">
            <a:alphaModFix/>
          </a:blip>
          <a:srcRect b="0" l="0" r="0" t="0"/>
          <a:stretch/>
        </p:blipFill>
        <p:spPr>
          <a:xfrm>
            <a:off x="3073400" y="229446"/>
            <a:ext cx="6045200" cy="6246707"/>
          </a:xfrm>
          <a:prstGeom prst="rect">
            <a:avLst/>
          </a:prstGeom>
          <a:noFill/>
          <a:ln>
            <a:noFill/>
          </a:ln>
        </p:spPr>
      </p:pic>
      <p:sp>
        <p:nvSpPr>
          <p:cNvPr id="440" name="Google Shape;440;p30"/>
          <p:cNvSpPr/>
          <p:nvPr/>
        </p:nvSpPr>
        <p:spPr>
          <a:xfrm>
            <a:off x="0" y="0"/>
            <a:ext cx="12192000" cy="6858000"/>
          </a:xfrm>
          <a:prstGeom prst="rect">
            <a:avLst/>
          </a:prstGeom>
          <a:solidFill>
            <a:schemeClr val="lt2">
              <a:alpha val="6941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41" name="Google Shape;441;p30"/>
          <p:cNvGrpSpPr/>
          <p:nvPr/>
        </p:nvGrpSpPr>
        <p:grpSpPr>
          <a:xfrm>
            <a:off x="786544" y="381847"/>
            <a:ext cx="10299756" cy="6277603"/>
            <a:chOff x="1240070" y="112046"/>
            <a:chExt cx="10299756" cy="6277603"/>
          </a:xfrm>
        </p:grpSpPr>
        <p:pic>
          <p:nvPicPr>
            <p:cNvPr id="442" name="Google Shape;442;p30"/>
            <p:cNvPicPr preferRelativeResize="0"/>
            <p:nvPr/>
          </p:nvPicPr>
          <p:blipFill rotWithShape="1">
            <a:blip r:embed="rId5">
              <a:alphaModFix/>
            </a:blip>
            <a:srcRect b="0" l="0" r="0" t="0"/>
            <a:stretch/>
          </p:blipFill>
          <p:spPr>
            <a:xfrm>
              <a:off x="1240070" y="622586"/>
              <a:ext cx="2612791" cy="5728963"/>
            </a:xfrm>
            <a:prstGeom prst="rect">
              <a:avLst/>
            </a:prstGeom>
            <a:noFill/>
            <a:ln>
              <a:noFill/>
            </a:ln>
          </p:spPr>
        </p:pic>
        <p:pic>
          <p:nvPicPr>
            <p:cNvPr id="443" name="Google Shape;443;p30"/>
            <p:cNvPicPr preferRelativeResize="0"/>
            <p:nvPr/>
          </p:nvPicPr>
          <p:blipFill rotWithShape="1">
            <a:blip r:embed="rId6">
              <a:alphaModFix/>
            </a:blip>
            <a:srcRect b="0" l="0" r="0" t="0"/>
            <a:stretch/>
          </p:blipFill>
          <p:spPr>
            <a:xfrm flipH="1">
              <a:off x="8927035" y="468351"/>
              <a:ext cx="2612791" cy="5921298"/>
            </a:xfrm>
            <a:prstGeom prst="rect">
              <a:avLst/>
            </a:prstGeom>
            <a:noFill/>
            <a:ln>
              <a:noFill/>
            </a:ln>
          </p:spPr>
        </p:pic>
        <p:sp>
          <p:nvSpPr>
            <p:cNvPr id="444" name="Google Shape;444;p30"/>
            <p:cNvSpPr/>
            <p:nvPr/>
          </p:nvSpPr>
          <p:spPr>
            <a:xfrm flipH="1">
              <a:off x="7620000" y="112046"/>
              <a:ext cx="2153920" cy="1097280"/>
            </a:xfrm>
            <a:prstGeom prst="wedgeRoundRectCallout">
              <a:avLst>
                <a:gd fmla="val -20833" name="adj1"/>
                <a:gd fmla="val 62500" name="adj2"/>
                <a:gd fmla="val 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Do you know that customers are attracted to images? </a:t>
              </a:r>
              <a:endParaRPr b="0" i="0" sz="1400" u="none" cap="none" strike="noStrike">
                <a:solidFill>
                  <a:srgbClr val="000000"/>
                </a:solidFill>
                <a:latin typeface="Arial"/>
                <a:ea typeface="Arial"/>
                <a:cs typeface="Arial"/>
                <a:sym typeface="Arial"/>
              </a:endParaRPr>
            </a:p>
          </p:txBody>
        </p:sp>
        <p:sp>
          <p:nvSpPr>
            <p:cNvPr id="445" name="Google Shape;445;p30"/>
            <p:cNvSpPr/>
            <p:nvPr/>
          </p:nvSpPr>
          <p:spPr>
            <a:xfrm>
              <a:off x="3264966" y="112046"/>
              <a:ext cx="2153919" cy="1097280"/>
            </a:xfrm>
            <a:prstGeom prst="wedgeRoundRectCallout">
              <a:avLst>
                <a:gd fmla="val -20833" name="adj1"/>
                <a:gd fmla="val 62500" name="adj2"/>
                <a:gd fmla="val 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Is that true ? I didn’t know about this. </a:t>
              </a:r>
              <a:endParaRPr b="0" i="0" sz="1400" u="none" cap="none" strike="noStrike">
                <a:solidFill>
                  <a:srgbClr val="000000"/>
                </a:solidFill>
                <a:latin typeface="Arial"/>
                <a:ea typeface="Arial"/>
                <a:cs typeface="Arial"/>
                <a:sym typeface="Arial"/>
              </a:endParaRPr>
            </a:p>
          </p:txBody>
        </p:sp>
      </p:grpSp>
      <p:sp>
        <p:nvSpPr>
          <p:cNvPr id="446" name="Google Shape;446;p30"/>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2"/>
                  </a:ext>
                </a:extLst>
              </a:rPr>
              <a:t>Images</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47" name="Google Shape;447;p30"/>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1"/>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3"/>
                  </a:ext>
                </a:extLst>
              </a:rPr>
              <a:t>Product</a:t>
            </a:r>
            <a:r>
              <a:rPr b="0" i="0" lang="en-GB" sz="1800" u="none" cap="none" strike="noStrike">
                <a:solidFill>
                  <a:schemeClr val="dk1"/>
                </a:solidFill>
                <a:latin typeface="Calibri"/>
                <a:ea typeface="Calibri"/>
                <a:cs typeface="Calibri"/>
                <a:sym typeface="Calibri"/>
              </a:rPr>
              <a:t> Images </a:t>
            </a:r>
            <a:endParaRPr b="0" i="0" sz="1400" u="none" cap="none" strike="noStrike">
              <a:solidFill>
                <a:srgbClr val="000000"/>
              </a:solidFill>
              <a:latin typeface="Arial"/>
              <a:ea typeface="Arial"/>
              <a:cs typeface="Arial"/>
              <a:sym typeface="Arial"/>
            </a:endParaRPr>
          </a:p>
        </p:txBody>
      </p:sp>
      <p:pic>
        <p:nvPicPr>
          <p:cNvPr id="454" name="Google Shape;454;p31"/>
          <p:cNvPicPr preferRelativeResize="0"/>
          <p:nvPr/>
        </p:nvPicPr>
        <p:blipFill rotWithShape="1">
          <a:blip r:embed="rId4">
            <a:alphaModFix/>
          </a:blip>
          <a:srcRect b="0" l="0" r="0" t="0"/>
          <a:stretch/>
        </p:blipFill>
        <p:spPr>
          <a:xfrm>
            <a:off x="0" y="474044"/>
            <a:ext cx="12192000" cy="5909912"/>
          </a:xfrm>
          <a:prstGeom prst="rect">
            <a:avLst/>
          </a:prstGeom>
          <a:noFill/>
          <a:ln>
            <a:noFill/>
          </a:ln>
        </p:spPr>
      </p:pic>
      <p:sp>
        <p:nvSpPr>
          <p:cNvPr id="455" name="Google Shape;455;p31"/>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456" name="Google Shape;456;p31"/>
          <p:cNvSpPr/>
          <p:nvPr/>
        </p:nvSpPr>
        <p:spPr>
          <a:xfrm>
            <a:off x="6467219" y="5636624"/>
            <a:ext cx="540093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Calibri"/>
                <a:ea typeface="Calibri"/>
                <a:cs typeface="Calibri"/>
                <a:sym typeface="Calibri"/>
              </a:rPr>
              <a:t>Provide three or more images of your product</a:t>
            </a:r>
            <a:endParaRPr/>
          </a:p>
        </p:txBody>
      </p:sp>
      <p:sp>
        <p:nvSpPr>
          <p:cNvPr id="457" name="Google Shape;457;p31"/>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2"/>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4"/>
                  </a:ext>
                </a:extLst>
              </a:rPr>
              <a:t>Images</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464" name="Google Shape;464;p32"/>
          <p:cNvPicPr preferRelativeResize="0"/>
          <p:nvPr/>
        </p:nvPicPr>
        <p:blipFill rotWithShape="1">
          <a:blip r:embed="rId4">
            <a:alphaModFix/>
          </a:blip>
          <a:srcRect b="0" l="0" r="0" t="0"/>
          <a:stretch/>
        </p:blipFill>
        <p:spPr>
          <a:xfrm>
            <a:off x="4106862" y="646331"/>
            <a:ext cx="3297238" cy="6032615"/>
          </a:xfrm>
          <a:prstGeom prst="rect">
            <a:avLst/>
          </a:prstGeom>
          <a:noFill/>
          <a:ln>
            <a:noFill/>
          </a:ln>
        </p:spPr>
      </p:pic>
      <p:pic>
        <p:nvPicPr>
          <p:cNvPr id="465" name="Google Shape;465;p32"/>
          <p:cNvPicPr preferRelativeResize="0"/>
          <p:nvPr/>
        </p:nvPicPr>
        <p:blipFill rotWithShape="1">
          <a:blip r:embed="rId5">
            <a:alphaModFix/>
          </a:blip>
          <a:srcRect b="0" l="0" r="0" t="0"/>
          <a:stretch/>
        </p:blipFill>
        <p:spPr>
          <a:xfrm>
            <a:off x="7553325" y="1103312"/>
            <a:ext cx="3971732" cy="1856704"/>
          </a:xfrm>
          <a:prstGeom prst="rect">
            <a:avLst/>
          </a:prstGeom>
          <a:noFill/>
          <a:ln>
            <a:noFill/>
          </a:ln>
        </p:spPr>
      </p:pic>
      <p:sp>
        <p:nvSpPr>
          <p:cNvPr id="466" name="Google Shape;466;p32"/>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467" name="Google Shape;467;p32"/>
          <p:cNvSpPr/>
          <p:nvPr/>
        </p:nvSpPr>
        <p:spPr>
          <a:xfrm>
            <a:off x="6467219" y="5636624"/>
            <a:ext cx="540093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Main image: Showcasing your product in full form </a:t>
            </a:r>
            <a:endParaRPr/>
          </a:p>
        </p:txBody>
      </p:sp>
      <p:sp>
        <p:nvSpPr>
          <p:cNvPr id="468" name="Google Shape;468;p32"/>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3"/>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5"/>
                  </a:ext>
                </a:extLst>
              </a:rPr>
              <a:t>Product</a:t>
            </a:r>
            <a:r>
              <a:rPr b="0" i="0" lang="en-GB" sz="1800" u="none" cap="none" strike="noStrike">
                <a:solidFill>
                  <a:schemeClr val="dk1"/>
                </a:solidFill>
                <a:latin typeface="Calibri"/>
                <a:ea typeface="Calibri"/>
                <a:cs typeface="Calibri"/>
                <a:sym typeface="Calibri"/>
              </a:rPr>
              <a:t> Images </a:t>
            </a:r>
            <a:endParaRPr b="0" i="0" sz="1400" u="none" cap="none" strike="noStrike">
              <a:solidFill>
                <a:srgbClr val="000000"/>
              </a:solidFill>
              <a:latin typeface="Arial"/>
              <a:ea typeface="Arial"/>
              <a:cs typeface="Arial"/>
              <a:sym typeface="Arial"/>
            </a:endParaRPr>
          </a:p>
        </p:txBody>
      </p:sp>
      <p:pic>
        <p:nvPicPr>
          <p:cNvPr id="475" name="Google Shape;475;p33"/>
          <p:cNvPicPr preferRelativeResize="0"/>
          <p:nvPr/>
        </p:nvPicPr>
        <p:blipFill rotWithShape="1">
          <a:blip r:embed="rId4">
            <a:alphaModFix/>
          </a:blip>
          <a:srcRect b="0" l="0" r="0" t="0"/>
          <a:stretch/>
        </p:blipFill>
        <p:spPr>
          <a:xfrm>
            <a:off x="5005387" y="104218"/>
            <a:ext cx="1966913" cy="6649564"/>
          </a:xfrm>
          <a:prstGeom prst="rect">
            <a:avLst/>
          </a:prstGeom>
          <a:noFill/>
          <a:ln>
            <a:noFill/>
          </a:ln>
        </p:spPr>
      </p:pic>
      <p:sp>
        <p:nvSpPr>
          <p:cNvPr id="476" name="Google Shape;476;p33"/>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477" name="Google Shape;477;p33"/>
          <p:cNvSpPr/>
          <p:nvPr/>
        </p:nvSpPr>
        <p:spPr>
          <a:xfrm>
            <a:off x="6405306" y="5027024"/>
            <a:ext cx="540093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Additional image: Showcasing the various angles of the product</a:t>
            </a:r>
            <a:endParaRPr b="0" i="0" sz="2000" u="none" cap="none" strike="noStrike">
              <a:solidFill>
                <a:schemeClr val="dk1"/>
              </a:solidFill>
              <a:latin typeface="Arial"/>
              <a:ea typeface="Arial"/>
              <a:cs typeface="Arial"/>
              <a:sym typeface="Arial"/>
            </a:endParaRPr>
          </a:p>
        </p:txBody>
      </p:sp>
      <p:sp>
        <p:nvSpPr>
          <p:cNvPr id="478" name="Google Shape;478;p33"/>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4"/>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6"/>
                  </a:ext>
                </a:extLst>
              </a:rPr>
              <a:t>Images</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485" name="Google Shape;485;p34"/>
          <p:cNvPicPr preferRelativeResize="0"/>
          <p:nvPr/>
        </p:nvPicPr>
        <p:blipFill rotWithShape="1">
          <a:blip r:embed="rId4">
            <a:alphaModFix/>
          </a:blip>
          <a:srcRect b="0" l="0" r="0" t="0"/>
          <a:stretch/>
        </p:blipFill>
        <p:spPr>
          <a:xfrm>
            <a:off x="935831" y="646331"/>
            <a:ext cx="10320337" cy="6115755"/>
          </a:xfrm>
          <a:prstGeom prst="rect">
            <a:avLst/>
          </a:prstGeom>
          <a:noFill/>
          <a:ln>
            <a:noFill/>
          </a:ln>
        </p:spPr>
      </p:pic>
      <p:sp>
        <p:nvSpPr>
          <p:cNvPr id="486" name="Google Shape;486;p34"/>
          <p:cNvSpPr/>
          <p:nvPr/>
        </p:nvSpPr>
        <p:spPr>
          <a:xfrm rot="5400000">
            <a:off x="8714185" y="2804718"/>
            <a:ext cx="1104897" cy="3979068"/>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7" name="Google Shape;487;p34"/>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488" name="Google Shape;488;p34"/>
          <p:cNvSpPr/>
          <p:nvPr/>
        </p:nvSpPr>
        <p:spPr>
          <a:xfrm>
            <a:off x="1383601" y="5346701"/>
            <a:ext cx="540093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Swatch image: If there are variations in the product like colour, add them</a:t>
            </a:r>
            <a:endParaRPr b="0" i="0" sz="2400" u="none" cap="none" strike="noStrike">
              <a:solidFill>
                <a:schemeClr val="dk1"/>
              </a:solidFill>
              <a:latin typeface="Arial"/>
              <a:ea typeface="Arial"/>
              <a:cs typeface="Arial"/>
              <a:sym typeface="Arial"/>
            </a:endParaRPr>
          </a:p>
        </p:txBody>
      </p:sp>
      <p:sp>
        <p:nvSpPr>
          <p:cNvPr id="489" name="Google Shape;489;p34"/>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35"/>
          <p:cNvPicPr preferRelativeResize="0"/>
          <p:nvPr/>
        </p:nvPicPr>
        <p:blipFill rotWithShape="1">
          <a:blip r:embed="rId4">
            <a:alphaModFix/>
          </a:blip>
          <a:srcRect b="0" l="0" r="0" t="0"/>
          <a:stretch/>
        </p:blipFill>
        <p:spPr>
          <a:xfrm>
            <a:off x="3639671" y="379672"/>
            <a:ext cx="4330955" cy="5507264"/>
          </a:xfrm>
          <a:prstGeom prst="rect">
            <a:avLst/>
          </a:prstGeom>
          <a:noFill/>
          <a:ln>
            <a:noFill/>
          </a:ln>
        </p:spPr>
      </p:pic>
      <p:sp>
        <p:nvSpPr>
          <p:cNvPr id="496" name="Google Shape;496;p35"/>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8"/>
                  </a:ext>
                </a:extLst>
              </a:rPr>
              <a:t>Product</a:t>
            </a:r>
            <a:r>
              <a:rPr b="0" i="0" lang="en-GB" sz="1800" u="none" cap="none" strike="noStrike">
                <a:solidFill>
                  <a:schemeClr val="dk1"/>
                </a:solidFill>
                <a:latin typeface="Calibri"/>
                <a:ea typeface="Calibri"/>
                <a:cs typeface="Calibri"/>
                <a:sym typeface="Calibri"/>
              </a:rPr>
              <a:t> Images </a:t>
            </a:r>
            <a:endParaRPr b="0" i="0" sz="1400" u="none" cap="none" strike="noStrike">
              <a:solidFill>
                <a:srgbClr val="000000"/>
              </a:solidFill>
              <a:latin typeface="Arial"/>
              <a:ea typeface="Arial"/>
              <a:cs typeface="Arial"/>
              <a:sym typeface="Arial"/>
            </a:endParaRPr>
          </a:p>
        </p:txBody>
      </p:sp>
      <p:sp>
        <p:nvSpPr>
          <p:cNvPr id="497" name="Google Shape;497;p35"/>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498" name="Google Shape;498;p35"/>
          <p:cNvSpPr/>
          <p:nvPr/>
        </p:nvSpPr>
        <p:spPr>
          <a:xfrm>
            <a:off x="6037916" y="3581400"/>
            <a:ext cx="540093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Ensure your main images are on a clear, white background</a:t>
            </a:r>
            <a:endParaRPr b="0" i="0" sz="2400" u="none" cap="none" strike="noStrike">
              <a:solidFill>
                <a:schemeClr val="dk1"/>
              </a:solidFill>
              <a:latin typeface="Arial"/>
              <a:ea typeface="Arial"/>
              <a:cs typeface="Arial"/>
              <a:sym typeface="Arial"/>
            </a:endParaRPr>
          </a:p>
        </p:txBody>
      </p:sp>
      <p:sp>
        <p:nvSpPr>
          <p:cNvPr id="499" name="Google Shape;499;p35"/>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36"/>
          <p:cNvPicPr preferRelativeResize="0"/>
          <p:nvPr/>
        </p:nvPicPr>
        <p:blipFill rotWithShape="1">
          <a:blip r:embed="rId4">
            <a:alphaModFix/>
          </a:blip>
          <a:srcRect b="0" l="0" r="0" t="0"/>
          <a:stretch/>
        </p:blipFill>
        <p:spPr>
          <a:xfrm>
            <a:off x="496611" y="503330"/>
            <a:ext cx="10782300" cy="4976446"/>
          </a:xfrm>
          <a:prstGeom prst="rect">
            <a:avLst/>
          </a:prstGeom>
          <a:noFill/>
          <a:ln>
            <a:noFill/>
          </a:ln>
        </p:spPr>
      </p:pic>
      <p:sp>
        <p:nvSpPr>
          <p:cNvPr id="506" name="Google Shape;506;p36"/>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9"/>
                  </a:ext>
                </a:extLst>
              </a:rPr>
              <a:t>Product</a:t>
            </a:r>
            <a:r>
              <a:rPr b="0" i="0" lang="en-GB" sz="1800" u="none" cap="none" strike="noStrike">
                <a:solidFill>
                  <a:schemeClr val="dk1"/>
                </a:solidFill>
                <a:latin typeface="Calibri"/>
                <a:ea typeface="Calibri"/>
                <a:cs typeface="Calibri"/>
                <a:sym typeface="Calibri"/>
              </a:rPr>
              <a:t> Images </a:t>
            </a:r>
            <a:endParaRPr b="0" i="0" sz="1400" u="none" cap="none" strike="noStrike">
              <a:solidFill>
                <a:srgbClr val="000000"/>
              </a:solidFill>
              <a:latin typeface="Arial"/>
              <a:ea typeface="Arial"/>
              <a:cs typeface="Arial"/>
              <a:sym typeface="Arial"/>
            </a:endParaRPr>
          </a:p>
        </p:txBody>
      </p:sp>
      <p:sp>
        <p:nvSpPr>
          <p:cNvPr id="507" name="Google Shape;507;p36"/>
          <p:cNvSpPr/>
          <p:nvPr/>
        </p:nvSpPr>
        <p:spPr>
          <a:xfrm>
            <a:off x="496611" y="646331"/>
            <a:ext cx="1382989" cy="4976446"/>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8" name="Google Shape;508;p36"/>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37"/>
          <p:cNvPicPr preferRelativeResize="0"/>
          <p:nvPr/>
        </p:nvPicPr>
        <p:blipFill rotWithShape="1">
          <a:blip r:embed="rId4">
            <a:alphaModFix/>
          </a:blip>
          <a:srcRect b="0" l="0" r="0" t="0"/>
          <a:stretch/>
        </p:blipFill>
        <p:spPr>
          <a:xfrm>
            <a:off x="3838757" y="247319"/>
            <a:ext cx="4514485" cy="5103814"/>
          </a:xfrm>
          <a:prstGeom prst="rect">
            <a:avLst/>
          </a:prstGeom>
          <a:noFill/>
          <a:ln>
            <a:noFill/>
          </a:ln>
        </p:spPr>
      </p:pic>
      <p:sp>
        <p:nvSpPr>
          <p:cNvPr id="515" name="Google Shape;515;p37"/>
          <p:cNvSpPr txBox="1"/>
          <p:nvPr/>
        </p:nvSpPr>
        <p:spPr>
          <a:xfrm>
            <a:off x="0" y="0"/>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Number of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30"/>
                  </a:ext>
                </a:extLst>
              </a:rPr>
              <a:t>Product</a:t>
            </a:r>
            <a:r>
              <a:rPr b="0" i="0" lang="en-GB" sz="1800" u="none" cap="none" strike="noStrike">
                <a:solidFill>
                  <a:schemeClr val="dk1"/>
                </a:solidFill>
                <a:latin typeface="Calibri"/>
                <a:ea typeface="Calibri"/>
                <a:cs typeface="Calibri"/>
                <a:sym typeface="Calibri"/>
              </a:rPr>
              <a:t> Images </a:t>
            </a:r>
            <a:endParaRPr b="0" i="0" sz="1400" u="none" cap="none" strike="noStrike">
              <a:solidFill>
                <a:srgbClr val="000000"/>
              </a:solidFill>
              <a:latin typeface="Arial"/>
              <a:ea typeface="Arial"/>
              <a:cs typeface="Arial"/>
              <a:sym typeface="Arial"/>
            </a:endParaRPr>
          </a:p>
        </p:txBody>
      </p:sp>
      <p:sp>
        <p:nvSpPr>
          <p:cNvPr id="516" name="Google Shape;516;p37"/>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517" name="Google Shape;517;p37"/>
          <p:cNvSpPr/>
          <p:nvPr/>
        </p:nvSpPr>
        <p:spPr>
          <a:xfrm>
            <a:off x="3123732" y="5351133"/>
            <a:ext cx="5944534"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Use lifestyle  images to better understanding of the products and its features</a:t>
            </a:r>
            <a:endParaRPr/>
          </a:p>
        </p:txBody>
      </p:sp>
      <p:sp>
        <p:nvSpPr>
          <p:cNvPr id="518" name="Google Shape;518;p37"/>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8"/>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32"/>
                  </a:ext>
                </a:extLst>
              </a:rPr>
              <a:t>Product</a:t>
            </a:r>
            <a:r>
              <a:rPr b="0" i="0" lang="en-GB" sz="1800" u="none" cap="none" strike="noStrike">
                <a:solidFill>
                  <a:schemeClr val="dk1"/>
                </a:solidFill>
                <a:latin typeface="Calibri"/>
                <a:ea typeface="Calibri"/>
                <a:cs typeface="Calibri"/>
                <a:sym typeface="Calibri"/>
              </a:rPr>
              <a:t> Title </a:t>
            </a:r>
            <a:endParaRPr b="0" i="0" sz="1400" u="none" cap="none" strike="noStrike">
              <a:solidFill>
                <a:srgbClr val="000000"/>
              </a:solidFill>
              <a:latin typeface="Arial"/>
              <a:ea typeface="Arial"/>
              <a:cs typeface="Arial"/>
              <a:sym typeface="Arial"/>
            </a:endParaRPr>
          </a:p>
        </p:txBody>
      </p:sp>
      <p:pic>
        <p:nvPicPr>
          <p:cNvPr id="525" name="Google Shape;525;p38"/>
          <p:cNvPicPr preferRelativeResize="0"/>
          <p:nvPr/>
        </p:nvPicPr>
        <p:blipFill rotWithShape="1">
          <a:blip r:embed="rId4">
            <a:alphaModFix/>
          </a:blip>
          <a:srcRect b="0" l="27162" r="0" t="0"/>
          <a:stretch/>
        </p:blipFill>
        <p:spPr>
          <a:xfrm>
            <a:off x="2223249" y="328742"/>
            <a:ext cx="4268008" cy="6200515"/>
          </a:xfrm>
          <a:prstGeom prst="rect">
            <a:avLst/>
          </a:prstGeom>
          <a:noFill/>
          <a:ln>
            <a:noFill/>
          </a:ln>
        </p:spPr>
      </p:pic>
      <p:pic>
        <p:nvPicPr>
          <p:cNvPr descr="Business data. Process chart. Abstract elements of graph, diagram with 3 steps, options, parts or processes. Vector business template for presentation. Concept for infographic.Vector" id="526" name="Google Shape;526;p38"/>
          <p:cNvPicPr preferRelativeResize="0"/>
          <p:nvPr/>
        </p:nvPicPr>
        <p:blipFill rotWithShape="1">
          <a:blip r:embed="rId5">
            <a:alphaModFix/>
          </a:blip>
          <a:srcRect b="24181" l="24065" r="14024" t="25621"/>
          <a:stretch/>
        </p:blipFill>
        <p:spPr>
          <a:xfrm>
            <a:off x="6096000" y="1797423"/>
            <a:ext cx="4481543" cy="3875929"/>
          </a:xfrm>
          <a:prstGeom prst="rect">
            <a:avLst/>
          </a:prstGeom>
          <a:noFill/>
          <a:ln>
            <a:noFill/>
          </a:ln>
        </p:spPr>
      </p:pic>
      <p:sp>
        <p:nvSpPr>
          <p:cNvPr id="527" name="Google Shape;527;p38"/>
          <p:cNvSpPr/>
          <p:nvPr/>
        </p:nvSpPr>
        <p:spPr>
          <a:xfrm>
            <a:off x="7888941" y="2115671"/>
            <a:ext cx="2330824" cy="842682"/>
          </a:xfrm>
          <a:prstGeom prst="roundRect">
            <a:avLst>
              <a:gd fmla="val 50000" name="adj"/>
            </a:avLst>
          </a:prstGeom>
          <a:solidFill>
            <a:srgbClr val="7579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lt1"/>
                </a:solidFill>
                <a:latin typeface="Calibri"/>
                <a:ea typeface="Calibri"/>
                <a:cs typeface="Calibri"/>
                <a:sym typeface="Calibri"/>
              </a:rPr>
              <a:t>short</a:t>
            </a:r>
            <a:endParaRPr b="0" i="0" sz="1400" u="none" cap="none" strike="noStrike">
              <a:solidFill>
                <a:srgbClr val="000000"/>
              </a:solidFill>
              <a:latin typeface="Arial"/>
              <a:ea typeface="Arial"/>
              <a:cs typeface="Arial"/>
              <a:sym typeface="Arial"/>
            </a:endParaRPr>
          </a:p>
        </p:txBody>
      </p:sp>
      <p:sp>
        <p:nvSpPr>
          <p:cNvPr id="528" name="Google Shape;528;p38"/>
          <p:cNvSpPr/>
          <p:nvPr/>
        </p:nvSpPr>
        <p:spPr>
          <a:xfrm>
            <a:off x="7961466" y="3302188"/>
            <a:ext cx="2330824" cy="842682"/>
          </a:xfrm>
          <a:prstGeom prst="roundRect">
            <a:avLst>
              <a:gd fmla="val 50000" name="adj"/>
            </a:avLst>
          </a:prstGeom>
          <a:solidFill>
            <a:srgbClr val="01AF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lt1"/>
                </a:solidFill>
                <a:latin typeface="Calibri"/>
                <a:ea typeface="Calibri"/>
                <a:cs typeface="Calibri"/>
                <a:sym typeface="Calibri"/>
              </a:rPr>
              <a:t>concrete</a:t>
            </a:r>
            <a:endParaRPr b="0" i="0" sz="1400" u="none" cap="none" strike="noStrike">
              <a:solidFill>
                <a:srgbClr val="000000"/>
              </a:solidFill>
              <a:latin typeface="Arial"/>
              <a:ea typeface="Arial"/>
              <a:cs typeface="Arial"/>
              <a:sym typeface="Arial"/>
            </a:endParaRPr>
          </a:p>
        </p:txBody>
      </p:sp>
      <p:sp>
        <p:nvSpPr>
          <p:cNvPr id="529" name="Google Shape;529;p38"/>
          <p:cNvSpPr/>
          <p:nvPr/>
        </p:nvSpPr>
        <p:spPr>
          <a:xfrm>
            <a:off x="7888941" y="4579434"/>
            <a:ext cx="2330824" cy="842682"/>
          </a:xfrm>
          <a:prstGeom prst="roundRect">
            <a:avLst>
              <a:gd fmla="val 50000" name="adj"/>
            </a:avLst>
          </a:prstGeom>
          <a:solidFill>
            <a:srgbClr val="354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lt1"/>
                </a:solidFill>
                <a:latin typeface="Calibri"/>
                <a:ea typeface="Calibri"/>
                <a:cs typeface="Calibri"/>
                <a:sym typeface="Calibri"/>
              </a:rPr>
              <a:t>Define in one line</a:t>
            </a:r>
            <a:endParaRPr b="0" i="0" sz="1400" u="none" cap="none" strike="noStrike">
              <a:solidFill>
                <a:srgbClr val="000000"/>
              </a:solidFill>
              <a:latin typeface="Arial"/>
              <a:ea typeface="Arial"/>
              <a:cs typeface="Arial"/>
              <a:sym typeface="Arial"/>
            </a:endParaRPr>
          </a:p>
        </p:txBody>
      </p:sp>
      <p:pic>
        <p:nvPicPr>
          <p:cNvPr id="530" name="Google Shape;530;p38"/>
          <p:cNvPicPr preferRelativeResize="0"/>
          <p:nvPr/>
        </p:nvPicPr>
        <p:blipFill rotWithShape="1">
          <a:blip r:embed="rId6">
            <a:alphaModFix/>
          </a:blip>
          <a:srcRect b="0" l="0" r="0" t="0"/>
          <a:stretch/>
        </p:blipFill>
        <p:spPr>
          <a:xfrm>
            <a:off x="6791385" y="2115671"/>
            <a:ext cx="869953" cy="904752"/>
          </a:xfrm>
          <a:prstGeom prst="rect">
            <a:avLst/>
          </a:prstGeom>
          <a:noFill/>
          <a:ln>
            <a:noFill/>
          </a:ln>
        </p:spPr>
      </p:pic>
      <p:pic>
        <p:nvPicPr>
          <p:cNvPr id="531" name="Google Shape;531;p38"/>
          <p:cNvPicPr preferRelativeResize="0"/>
          <p:nvPr/>
        </p:nvPicPr>
        <p:blipFill rotWithShape="1">
          <a:blip r:embed="rId7">
            <a:alphaModFix/>
          </a:blip>
          <a:srcRect b="0" l="0" r="0" t="0"/>
          <a:stretch/>
        </p:blipFill>
        <p:spPr>
          <a:xfrm>
            <a:off x="6895054" y="3302188"/>
            <a:ext cx="781159" cy="785922"/>
          </a:xfrm>
          <a:prstGeom prst="rect">
            <a:avLst/>
          </a:prstGeom>
          <a:noFill/>
          <a:ln>
            <a:noFill/>
          </a:ln>
        </p:spPr>
      </p:pic>
      <p:sp>
        <p:nvSpPr>
          <p:cNvPr id="532" name="Google Shape;532;p38"/>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1"/>
          <p:cNvSpPr txBox="1"/>
          <p:nvPr/>
        </p:nvSpPr>
        <p:spPr>
          <a:xfrm>
            <a:off x="0" y="0"/>
            <a:ext cx="2194560" cy="36929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Module Objectives</a:t>
            </a:r>
            <a:endParaRPr b="0" i="0" sz="1400" u="none" cap="none" strike="noStrike">
              <a:solidFill>
                <a:srgbClr val="000000"/>
              </a:solidFill>
              <a:latin typeface="Calibri"/>
              <a:ea typeface="Calibri"/>
              <a:cs typeface="Calibri"/>
              <a:sym typeface="Calibri"/>
            </a:endParaRPr>
          </a:p>
        </p:txBody>
      </p:sp>
      <p:pic>
        <p:nvPicPr>
          <p:cNvPr descr="Three Options Plan Slide Template" id="118" name="Google Shape;118;p81"/>
          <p:cNvPicPr preferRelativeResize="0"/>
          <p:nvPr/>
        </p:nvPicPr>
        <p:blipFill rotWithShape="1">
          <a:blip r:embed="rId3">
            <a:alphaModFix/>
          </a:blip>
          <a:srcRect b="20889" l="21166" r="11772" t="16222"/>
          <a:stretch/>
        </p:blipFill>
        <p:spPr>
          <a:xfrm>
            <a:off x="2301240" y="1272540"/>
            <a:ext cx="7299960" cy="4312920"/>
          </a:xfrm>
          <a:prstGeom prst="rect">
            <a:avLst/>
          </a:prstGeom>
          <a:noFill/>
          <a:ln>
            <a:noFill/>
          </a:ln>
        </p:spPr>
      </p:pic>
      <p:sp>
        <p:nvSpPr>
          <p:cNvPr id="119" name="Google Shape;119;p81"/>
          <p:cNvSpPr/>
          <p:nvPr/>
        </p:nvSpPr>
        <p:spPr>
          <a:xfrm>
            <a:off x="5638800" y="1996440"/>
            <a:ext cx="3749040" cy="1143000"/>
          </a:xfrm>
          <a:prstGeom prst="hexagon">
            <a:avLst>
              <a:gd fmla="val 25000" name="adj"/>
              <a:gd fmla="val 115470" name="vf"/>
            </a:avLst>
          </a:prstGeom>
          <a:solidFill>
            <a:srgbClr val="48FED3"/>
          </a:solid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b="0" i="0" lang="en-GB" sz="1600" u="none" cap="none" strike="noStrike">
                <a:solidFill>
                  <a:schemeClr val="dk1"/>
                </a:solidFill>
                <a:latin typeface="Calibri"/>
                <a:ea typeface="Calibri"/>
                <a:cs typeface="Calibri"/>
                <a:sym typeface="Calibri"/>
              </a:rPr>
              <a:t>Understand product listing process in Walmart marketplace</a:t>
            </a:r>
            <a:endParaRPr b="0" i="0" sz="1600" u="none" cap="none" strike="noStrike">
              <a:solidFill>
                <a:schemeClr val="dk1"/>
              </a:solidFill>
              <a:latin typeface="Calibri"/>
              <a:ea typeface="Calibri"/>
              <a:cs typeface="Calibri"/>
              <a:sym typeface="Calibri"/>
            </a:endParaRPr>
          </a:p>
        </p:txBody>
      </p:sp>
      <p:sp>
        <p:nvSpPr>
          <p:cNvPr id="120" name="Google Shape;120;p81"/>
          <p:cNvSpPr/>
          <p:nvPr/>
        </p:nvSpPr>
        <p:spPr>
          <a:xfrm>
            <a:off x="5638800" y="3817620"/>
            <a:ext cx="3749040" cy="1143000"/>
          </a:xfrm>
          <a:prstGeom prst="hexagon">
            <a:avLst>
              <a:gd fmla="val 25000" name="adj"/>
              <a:gd fmla="val 115470" name="vf"/>
            </a:avLst>
          </a:prstGeom>
          <a:solidFill>
            <a:srgbClr val="8DE0F3"/>
          </a:solid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b="0" i="0" lang="en-GB" sz="1600" u="none" cap="none" strike="noStrike">
                <a:solidFill>
                  <a:schemeClr val="dk1"/>
                </a:solidFill>
                <a:latin typeface="Calibri"/>
                <a:ea typeface="Calibri"/>
                <a:cs typeface="Calibri"/>
                <a:sym typeface="Calibri"/>
              </a:rPr>
              <a:t>Identify the key parameters to optimize the key parameters</a:t>
            </a:r>
            <a:endParaRPr b="0" i="0" sz="1600" u="none" cap="none" strike="noStrike">
              <a:solidFill>
                <a:schemeClr val="dk1"/>
              </a:solidFill>
              <a:latin typeface="Calibri"/>
              <a:ea typeface="Calibri"/>
              <a:cs typeface="Calibri"/>
              <a:sym typeface="Calibri"/>
            </a:endParaRPr>
          </a:p>
        </p:txBody>
      </p:sp>
      <p:sp>
        <p:nvSpPr>
          <p:cNvPr id="121" name="Google Shape;121;p81"/>
          <p:cNvSpPr/>
          <p:nvPr/>
        </p:nvSpPr>
        <p:spPr>
          <a:xfrm>
            <a:off x="1295400" y="2903220"/>
            <a:ext cx="3749040" cy="1143000"/>
          </a:xfrm>
          <a:prstGeom prst="hexagon">
            <a:avLst>
              <a:gd fmla="val 25000" name="adj"/>
              <a:gd fmla="val 115470" name="vf"/>
            </a:avLst>
          </a:prstGeom>
          <a:solidFill>
            <a:srgbClr val="C2F6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600" u="none" cap="none" strike="noStrike">
                <a:solidFill>
                  <a:schemeClr val="dk1"/>
                </a:solidFill>
                <a:latin typeface="Calibri"/>
                <a:ea typeface="Calibri"/>
                <a:cs typeface="Calibri"/>
                <a:sym typeface="Calibri"/>
              </a:rPr>
              <a:t>Differentiate between good and bad product listing</a:t>
            </a:r>
            <a:endParaRPr b="0" i="0" sz="1600" u="none" cap="none" strike="noStrike">
              <a:solidFill>
                <a:schemeClr val="dk1"/>
              </a:solidFill>
              <a:latin typeface="Calibri"/>
              <a:ea typeface="Calibri"/>
              <a:cs typeface="Calibri"/>
              <a:sym typeface="Calibri"/>
            </a:endParaRPr>
          </a:p>
        </p:txBody>
      </p:sp>
      <p:sp>
        <p:nvSpPr>
          <p:cNvPr id="122" name="Google Shape;122;p81"/>
          <p:cNvSpPr/>
          <p:nvPr/>
        </p:nvSpPr>
        <p:spPr>
          <a:xfrm>
            <a:off x="12496800" y="5124450"/>
            <a:ext cx="1866900" cy="6096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800" u="none" cap="none" strike="noStrike">
                <a:solidFill>
                  <a:schemeClr val="dk1"/>
                </a:solidFill>
                <a:latin typeface="Calibri"/>
                <a:ea typeface="Calibri"/>
                <a:cs typeface="Calibri"/>
                <a:sym typeface="Calibri"/>
              </a:rPr>
              <a:t>New Slide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9"/>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title </a:t>
            </a:r>
            <a:endParaRPr b="0" i="0" sz="1400" u="none" cap="none" strike="noStrike">
              <a:solidFill>
                <a:srgbClr val="000000"/>
              </a:solidFill>
              <a:latin typeface="Arial"/>
              <a:ea typeface="Arial"/>
              <a:cs typeface="Arial"/>
              <a:sym typeface="Arial"/>
            </a:endParaRPr>
          </a:p>
        </p:txBody>
      </p:sp>
      <p:pic>
        <p:nvPicPr>
          <p:cNvPr descr="Great idea concept. Young man and woman stick stickers to board. Characters take notes. Brainstorming, employees discuss project work, innovation and inspiration. Cartoon flat vector illustration" id="539" name="Google Shape;539;p39"/>
          <p:cNvPicPr preferRelativeResize="0"/>
          <p:nvPr/>
        </p:nvPicPr>
        <p:blipFill rotWithShape="1">
          <a:blip r:embed="rId4">
            <a:alphaModFix/>
          </a:blip>
          <a:srcRect b="0" l="0" r="0" t="0"/>
          <a:stretch/>
        </p:blipFill>
        <p:spPr>
          <a:xfrm>
            <a:off x="1001156" y="345281"/>
            <a:ext cx="9309295" cy="6252743"/>
          </a:xfrm>
          <a:prstGeom prst="rect">
            <a:avLst/>
          </a:prstGeom>
          <a:noFill/>
          <a:ln>
            <a:noFill/>
          </a:ln>
        </p:spPr>
      </p:pic>
      <p:sp>
        <p:nvSpPr>
          <p:cNvPr id="540" name="Google Shape;540;p39"/>
          <p:cNvSpPr/>
          <p:nvPr/>
        </p:nvSpPr>
        <p:spPr>
          <a:xfrm>
            <a:off x="3621741" y="1506070"/>
            <a:ext cx="3263153" cy="519953"/>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NAME</a:t>
            </a:r>
            <a:endParaRPr b="0" i="0" sz="1400" u="none" cap="none" strike="noStrike">
              <a:solidFill>
                <a:srgbClr val="000000"/>
              </a:solidFill>
              <a:latin typeface="Arial"/>
              <a:ea typeface="Arial"/>
              <a:cs typeface="Arial"/>
              <a:sym typeface="Arial"/>
            </a:endParaRPr>
          </a:p>
        </p:txBody>
      </p:sp>
      <p:pic>
        <p:nvPicPr>
          <p:cNvPr id="541" name="Google Shape;541;p39"/>
          <p:cNvPicPr preferRelativeResize="0"/>
          <p:nvPr/>
        </p:nvPicPr>
        <p:blipFill rotWithShape="1">
          <a:blip r:embed="rId5">
            <a:alphaModFix/>
          </a:blip>
          <a:srcRect b="0" l="0" r="0" t="0"/>
          <a:stretch/>
        </p:blipFill>
        <p:spPr>
          <a:xfrm flipH="1">
            <a:off x="8498652" y="2658036"/>
            <a:ext cx="2383013" cy="2956674"/>
          </a:xfrm>
          <a:prstGeom prst="rect">
            <a:avLst/>
          </a:prstGeom>
          <a:noFill/>
          <a:ln>
            <a:noFill/>
          </a:ln>
        </p:spPr>
      </p:pic>
      <p:pic>
        <p:nvPicPr>
          <p:cNvPr id="542" name="Google Shape;542;p39"/>
          <p:cNvPicPr preferRelativeResize="0"/>
          <p:nvPr/>
        </p:nvPicPr>
        <p:blipFill rotWithShape="1">
          <a:blip r:embed="rId6">
            <a:alphaModFix/>
          </a:blip>
          <a:srcRect b="0" l="0" r="0" t="0"/>
          <a:stretch/>
        </p:blipFill>
        <p:spPr>
          <a:xfrm>
            <a:off x="8337287" y="1814881"/>
            <a:ext cx="1365415" cy="2080816"/>
          </a:xfrm>
          <a:prstGeom prst="rect">
            <a:avLst/>
          </a:prstGeom>
          <a:noFill/>
          <a:ln>
            <a:noFill/>
          </a:ln>
        </p:spPr>
      </p:pic>
      <p:sp>
        <p:nvSpPr>
          <p:cNvPr id="543" name="Google Shape;543;p39"/>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
        <p:nvSpPr>
          <p:cNvPr id="544" name="Google Shape;544;p39"/>
          <p:cNvSpPr/>
          <p:nvPr/>
        </p:nvSpPr>
        <p:spPr>
          <a:xfrm>
            <a:off x="3123732" y="5351133"/>
            <a:ext cx="5944534"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Create own title</a:t>
            </a:r>
            <a:endParaRPr b="0" i="0" sz="2800" u="none" cap="none" strike="noStrike">
              <a:solidFill>
                <a:schemeClr val="dk1"/>
              </a:solidFill>
              <a:latin typeface="Calibri"/>
              <a:ea typeface="Calibri"/>
              <a:cs typeface="Calibri"/>
              <a:sym typeface="Calibri"/>
            </a:endParaRPr>
          </a:p>
        </p:txBody>
      </p:sp>
      <p:sp>
        <p:nvSpPr>
          <p:cNvPr id="545" name="Google Shape;545;p39"/>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0"/>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34"/>
                  </a:ext>
                </a:extLst>
              </a:rPr>
              <a:t>title</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552" name="Google Shape;552;p40"/>
          <p:cNvPicPr preferRelativeResize="0"/>
          <p:nvPr/>
        </p:nvPicPr>
        <p:blipFill rotWithShape="1">
          <a:blip r:embed="rId4">
            <a:alphaModFix/>
          </a:blip>
          <a:srcRect b="0" l="0" r="0" t="0"/>
          <a:stretch/>
        </p:blipFill>
        <p:spPr>
          <a:xfrm>
            <a:off x="0" y="597061"/>
            <a:ext cx="12192000" cy="5663878"/>
          </a:xfrm>
          <a:prstGeom prst="rect">
            <a:avLst/>
          </a:prstGeom>
          <a:noFill/>
          <a:ln>
            <a:noFill/>
          </a:ln>
        </p:spPr>
      </p:pic>
      <p:sp>
        <p:nvSpPr>
          <p:cNvPr id="553" name="Google Shape;553;p40"/>
          <p:cNvSpPr/>
          <p:nvPr/>
        </p:nvSpPr>
        <p:spPr>
          <a:xfrm>
            <a:off x="7817224" y="2384612"/>
            <a:ext cx="2976282" cy="878541"/>
          </a:xfrm>
          <a:prstGeom prst="rect">
            <a:avLst/>
          </a:prstGeom>
          <a:noFill/>
          <a:ln cap="flat" cmpd="sng" w="317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4" name="Google Shape;554;p40"/>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1"/>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35"/>
                  </a:ext>
                </a:extLst>
              </a:rPr>
              <a:t>title</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561" name="Google Shape;561;p41"/>
          <p:cNvPicPr preferRelativeResize="0"/>
          <p:nvPr/>
        </p:nvPicPr>
        <p:blipFill rotWithShape="1">
          <a:blip r:embed="rId4">
            <a:alphaModFix/>
          </a:blip>
          <a:srcRect b="0" l="0" r="0" t="0"/>
          <a:stretch/>
        </p:blipFill>
        <p:spPr>
          <a:xfrm>
            <a:off x="2758934" y="883089"/>
            <a:ext cx="5692510" cy="5617362"/>
          </a:xfrm>
          <a:prstGeom prst="rect">
            <a:avLst/>
          </a:prstGeom>
          <a:noFill/>
          <a:ln>
            <a:noFill/>
          </a:ln>
        </p:spPr>
      </p:pic>
      <p:sp>
        <p:nvSpPr>
          <p:cNvPr id="562" name="Google Shape;562;p41"/>
          <p:cNvSpPr/>
          <p:nvPr/>
        </p:nvSpPr>
        <p:spPr>
          <a:xfrm>
            <a:off x="3662844" y="1637058"/>
            <a:ext cx="2433156" cy="250103"/>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Product title</a:t>
            </a:r>
            <a:endParaRPr b="0" i="0" sz="1400" u="none" cap="none" strike="noStrike">
              <a:solidFill>
                <a:srgbClr val="000000"/>
              </a:solidFill>
              <a:latin typeface="Arial"/>
              <a:ea typeface="Arial"/>
              <a:cs typeface="Arial"/>
              <a:sym typeface="Arial"/>
            </a:endParaRPr>
          </a:p>
        </p:txBody>
      </p:sp>
      <p:sp>
        <p:nvSpPr>
          <p:cNvPr id="563" name="Google Shape;563;p41"/>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
        <p:nvSpPr>
          <p:cNvPr id="564" name="Google Shape;564;p41"/>
          <p:cNvSpPr/>
          <p:nvPr/>
        </p:nvSpPr>
        <p:spPr>
          <a:xfrm>
            <a:off x="2614805" y="5323810"/>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Length of the product title affects the sales. </a:t>
            </a:r>
            <a:endParaRPr/>
          </a:p>
        </p:txBody>
      </p:sp>
      <p:sp>
        <p:nvSpPr>
          <p:cNvPr id="565" name="Google Shape;565;p41"/>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2"/>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title </a:t>
            </a:r>
            <a:endParaRPr b="0" i="0" sz="1400" u="none" cap="none" strike="noStrike">
              <a:solidFill>
                <a:srgbClr val="000000"/>
              </a:solidFill>
              <a:latin typeface="Arial"/>
              <a:ea typeface="Arial"/>
              <a:cs typeface="Arial"/>
              <a:sym typeface="Arial"/>
            </a:endParaRPr>
          </a:p>
        </p:txBody>
      </p:sp>
      <p:pic>
        <p:nvPicPr>
          <p:cNvPr id="572" name="Google Shape;572;p42"/>
          <p:cNvPicPr preferRelativeResize="0"/>
          <p:nvPr/>
        </p:nvPicPr>
        <p:blipFill rotWithShape="1">
          <a:blip r:embed="rId4">
            <a:alphaModFix/>
          </a:blip>
          <a:srcRect b="0" l="0" r="0" t="0"/>
          <a:stretch/>
        </p:blipFill>
        <p:spPr>
          <a:xfrm>
            <a:off x="530265" y="628542"/>
            <a:ext cx="11131470" cy="5600916"/>
          </a:xfrm>
          <a:prstGeom prst="rect">
            <a:avLst/>
          </a:prstGeom>
          <a:noFill/>
          <a:ln>
            <a:noFill/>
          </a:ln>
        </p:spPr>
      </p:pic>
      <p:cxnSp>
        <p:nvCxnSpPr>
          <p:cNvPr id="573" name="Google Shape;573;p42"/>
          <p:cNvCxnSpPr/>
          <p:nvPr/>
        </p:nvCxnSpPr>
        <p:spPr>
          <a:xfrm>
            <a:off x="7772400" y="2667000"/>
            <a:ext cx="2317750" cy="0"/>
          </a:xfrm>
          <a:prstGeom prst="straightConnector1">
            <a:avLst/>
          </a:prstGeom>
          <a:noFill/>
          <a:ln cap="flat" cmpd="sng" w="25400">
            <a:solidFill>
              <a:srgbClr val="FF0000"/>
            </a:solidFill>
            <a:prstDash val="solid"/>
            <a:miter lim="800000"/>
            <a:headEnd len="sm" w="sm" type="none"/>
            <a:tailEnd len="sm" w="sm" type="none"/>
          </a:ln>
        </p:spPr>
      </p:cxnSp>
      <p:cxnSp>
        <p:nvCxnSpPr>
          <p:cNvPr id="574" name="Google Shape;574;p42"/>
          <p:cNvCxnSpPr/>
          <p:nvPr/>
        </p:nvCxnSpPr>
        <p:spPr>
          <a:xfrm>
            <a:off x="7772400" y="2901950"/>
            <a:ext cx="292100" cy="0"/>
          </a:xfrm>
          <a:prstGeom prst="straightConnector1">
            <a:avLst/>
          </a:prstGeom>
          <a:noFill/>
          <a:ln cap="flat" cmpd="sng" w="25400">
            <a:solidFill>
              <a:srgbClr val="FF0000"/>
            </a:solidFill>
            <a:prstDash val="solid"/>
            <a:miter lim="800000"/>
            <a:headEnd len="sm" w="sm" type="none"/>
            <a:tailEnd len="sm" w="sm" type="none"/>
          </a:ln>
        </p:spPr>
      </p:cxnSp>
      <p:sp>
        <p:nvSpPr>
          <p:cNvPr id="575" name="Google Shape;575;p42"/>
          <p:cNvSpPr/>
          <p:nvPr/>
        </p:nvSpPr>
        <p:spPr>
          <a:xfrm>
            <a:off x="10746316" y="5558972"/>
            <a:ext cx="1445684" cy="429119"/>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1" lang="en-GB" sz="1800" u="none" cap="none" strike="noStrike">
                <a:solidFill>
                  <a:schemeClr val="dk1"/>
                </a:solidFill>
                <a:latin typeface="Calibri"/>
                <a:ea typeface="Calibri"/>
                <a:cs typeface="Calibri"/>
                <a:sym typeface="Calibri"/>
              </a:rPr>
              <a:t>Do’s</a:t>
            </a:r>
            <a:r>
              <a:rPr b="1" i="0" lang="en-GB"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576" name="Google Shape;576;p42"/>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577" name="Google Shape;577;p42"/>
          <p:cNvSpPr/>
          <p:nvPr/>
        </p:nvSpPr>
        <p:spPr>
          <a:xfrm>
            <a:off x="2614805" y="5323810"/>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First five words explain 80% of the title</a:t>
            </a:r>
            <a:endParaRPr b="0" i="0" sz="2800" u="none" cap="none" strike="noStrike">
              <a:solidFill>
                <a:schemeClr val="dk1"/>
              </a:solidFill>
              <a:latin typeface="Calibri"/>
              <a:ea typeface="Calibri"/>
              <a:cs typeface="Calibri"/>
              <a:sym typeface="Calibri"/>
            </a:endParaRPr>
          </a:p>
        </p:txBody>
      </p:sp>
      <p:sp>
        <p:nvSpPr>
          <p:cNvPr id="578" name="Google Shape;578;p42"/>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3"/>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title </a:t>
            </a:r>
            <a:endParaRPr b="0" i="0" sz="1400" u="none" cap="none" strike="noStrike">
              <a:solidFill>
                <a:srgbClr val="000000"/>
              </a:solidFill>
              <a:latin typeface="Arial"/>
              <a:ea typeface="Arial"/>
              <a:cs typeface="Arial"/>
              <a:sym typeface="Arial"/>
            </a:endParaRPr>
          </a:p>
        </p:txBody>
      </p:sp>
      <p:pic>
        <p:nvPicPr>
          <p:cNvPr id="585" name="Google Shape;585;p43"/>
          <p:cNvPicPr preferRelativeResize="0"/>
          <p:nvPr/>
        </p:nvPicPr>
        <p:blipFill rotWithShape="1">
          <a:blip r:embed="rId4">
            <a:alphaModFix/>
          </a:blip>
          <a:srcRect b="0" l="0" r="0" t="0"/>
          <a:stretch/>
        </p:blipFill>
        <p:spPr>
          <a:xfrm>
            <a:off x="0" y="345281"/>
            <a:ext cx="12192000" cy="6072821"/>
          </a:xfrm>
          <a:prstGeom prst="rect">
            <a:avLst/>
          </a:prstGeom>
          <a:noFill/>
          <a:ln>
            <a:noFill/>
          </a:ln>
        </p:spPr>
      </p:pic>
      <p:sp>
        <p:nvSpPr>
          <p:cNvPr id="586" name="Google Shape;586;p43"/>
          <p:cNvSpPr/>
          <p:nvPr/>
        </p:nvSpPr>
        <p:spPr>
          <a:xfrm>
            <a:off x="7817224" y="2384612"/>
            <a:ext cx="2976282" cy="1447159"/>
          </a:xfrm>
          <a:prstGeom prst="rect">
            <a:avLst/>
          </a:prstGeom>
          <a:noFill/>
          <a:ln cap="flat" cmpd="sng" w="317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 name="Google Shape;587;p43"/>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588" name="Google Shape;588;p43"/>
          <p:cNvSpPr/>
          <p:nvPr/>
        </p:nvSpPr>
        <p:spPr>
          <a:xfrm>
            <a:off x="2614805" y="5351133"/>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1800"/>
              <a:buFont typeface="Noto Sans Symbols"/>
              <a:buNone/>
            </a:pPr>
            <a:r>
              <a:rPr b="0" i="0" lang="en-GB" sz="2400" u="none" cap="none" strike="noStrike">
                <a:solidFill>
                  <a:schemeClr val="dk1"/>
                </a:solidFill>
                <a:latin typeface="Calibri"/>
                <a:ea typeface="Calibri"/>
                <a:cs typeface="Calibri"/>
                <a:sym typeface="Calibri"/>
              </a:rPr>
              <a:t>Character limit: 100-150 characters</a:t>
            </a:r>
            <a:endParaRPr b="0" i="0" sz="2000" u="none" cap="none" strike="noStrike">
              <a:solidFill>
                <a:schemeClr val="dk1"/>
              </a:solidFill>
              <a:latin typeface="Arial"/>
              <a:ea typeface="Arial"/>
              <a:cs typeface="Arial"/>
              <a:sym typeface="Arial"/>
            </a:endParaRPr>
          </a:p>
        </p:txBody>
      </p:sp>
      <p:sp>
        <p:nvSpPr>
          <p:cNvPr id="589" name="Google Shape;589;p43"/>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44"/>
          <p:cNvPicPr preferRelativeResize="0"/>
          <p:nvPr/>
        </p:nvPicPr>
        <p:blipFill rotWithShape="1">
          <a:blip r:embed="rId4">
            <a:alphaModFix/>
          </a:blip>
          <a:srcRect b="19073" l="29405" r="0" t="2098"/>
          <a:stretch/>
        </p:blipFill>
        <p:spPr>
          <a:xfrm>
            <a:off x="1272876" y="856129"/>
            <a:ext cx="9251687" cy="5145741"/>
          </a:xfrm>
          <a:prstGeom prst="rect">
            <a:avLst/>
          </a:prstGeom>
          <a:noFill/>
          <a:ln>
            <a:noFill/>
          </a:ln>
        </p:spPr>
      </p:pic>
      <p:sp>
        <p:nvSpPr>
          <p:cNvPr id="596" name="Google Shape;596;p44"/>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36"/>
                  </a:ext>
                </a:extLst>
              </a:rPr>
              <a:t>title</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97" name="Google Shape;597;p44"/>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598" name="Google Shape;598;p44"/>
          <p:cNvSpPr/>
          <p:nvPr/>
        </p:nvSpPr>
        <p:spPr>
          <a:xfrm>
            <a:off x="2614805" y="5351133"/>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1800"/>
              <a:buFont typeface="Noto Sans Symbols"/>
              <a:buNone/>
            </a:pPr>
            <a:r>
              <a:rPr b="0" i="0" lang="en-GB" sz="2000" u="none" cap="none" strike="noStrike">
                <a:solidFill>
                  <a:schemeClr val="dk1"/>
                </a:solidFill>
                <a:latin typeface="Calibri"/>
                <a:ea typeface="Calibri"/>
                <a:cs typeface="Calibri"/>
                <a:sym typeface="Calibri"/>
              </a:rPr>
              <a:t>Include potential keywords</a:t>
            </a:r>
            <a:endParaRPr b="0" i="0" sz="2000" u="none" cap="none" strike="noStrike">
              <a:solidFill>
                <a:schemeClr val="dk1"/>
              </a:solidFill>
              <a:latin typeface="Arial"/>
              <a:ea typeface="Arial"/>
              <a:cs typeface="Arial"/>
              <a:sym typeface="Arial"/>
            </a:endParaRPr>
          </a:p>
        </p:txBody>
      </p:sp>
      <p:sp>
        <p:nvSpPr>
          <p:cNvPr id="599" name="Google Shape;599;p44"/>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5"/>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title </a:t>
            </a:r>
            <a:endParaRPr b="0" i="0" sz="1400" u="none" cap="none" strike="noStrike">
              <a:solidFill>
                <a:srgbClr val="000000"/>
              </a:solidFill>
              <a:latin typeface="Arial"/>
              <a:ea typeface="Arial"/>
              <a:cs typeface="Arial"/>
              <a:sym typeface="Arial"/>
            </a:endParaRPr>
          </a:p>
        </p:txBody>
      </p:sp>
      <p:pic>
        <p:nvPicPr>
          <p:cNvPr id="606" name="Google Shape;606;p45"/>
          <p:cNvPicPr preferRelativeResize="0"/>
          <p:nvPr/>
        </p:nvPicPr>
        <p:blipFill rotWithShape="1">
          <a:blip r:embed="rId4">
            <a:alphaModFix/>
          </a:blip>
          <a:srcRect b="19073" l="29405" r="0" t="2098"/>
          <a:stretch/>
        </p:blipFill>
        <p:spPr>
          <a:xfrm>
            <a:off x="1272876" y="856129"/>
            <a:ext cx="9251687" cy="5145741"/>
          </a:xfrm>
          <a:prstGeom prst="rect">
            <a:avLst/>
          </a:prstGeom>
          <a:noFill/>
          <a:ln>
            <a:noFill/>
          </a:ln>
        </p:spPr>
      </p:pic>
      <p:sp>
        <p:nvSpPr>
          <p:cNvPr id="607" name="Google Shape;607;p45"/>
          <p:cNvSpPr/>
          <p:nvPr/>
        </p:nvSpPr>
        <p:spPr>
          <a:xfrm>
            <a:off x="7602071" y="3841376"/>
            <a:ext cx="806823" cy="389965"/>
          </a:xfrm>
          <a:prstGeom prst="rect">
            <a:avLst/>
          </a:prstGeom>
          <a:noFill/>
          <a:ln cap="flat" cmpd="sng" w="317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8" name="Google Shape;608;p45"/>
          <p:cNvSpPr/>
          <p:nvPr/>
        </p:nvSpPr>
        <p:spPr>
          <a:xfrm>
            <a:off x="5898719" y="2864223"/>
            <a:ext cx="806823" cy="389965"/>
          </a:xfrm>
          <a:prstGeom prst="rect">
            <a:avLst/>
          </a:prstGeom>
          <a:noFill/>
          <a:ln cap="flat" cmpd="sng" w="317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9" name="Google Shape;609;p45"/>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610" name="Google Shape;610;p45"/>
          <p:cNvSpPr/>
          <p:nvPr/>
        </p:nvSpPr>
        <p:spPr>
          <a:xfrm>
            <a:off x="2614805" y="5351133"/>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1800"/>
              <a:buFont typeface="Noto Sans Symbols"/>
              <a:buNone/>
            </a:pPr>
            <a:r>
              <a:rPr b="0" i="0" lang="en-GB" sz="2000" u="none" cap="none" strike="noStrike">
                <a:solidFill>
                  <a:schemeClr val="dk1"/>
                </a:solidFill>
                <a:latin typeface="Calibri"/>
                <a:ea typeface="Calibri"/>
                <a:cs typeface="Calibri"/>
                <a:sym typeface="Calibri"/>
              </a:rPr>
              <a:t>Include colour, model number, series, and quantity </a:t>
            </a:r>
            <a:endParaRPr b="0" i="0" sz="2000" u="none" cap="none" strike="noStrike">
              <a:solidFill>
                <a:schemeClr val="dk1"/>
              </a:solidFill>
              <a:latin typeface="Arial"/>
              <a:ea typeface="Arial"/>
              <a:cs typeface="Arial"/>
              <a:sym typeface="Arial"/>
            </a:endParaRPr>
          </a:p>
        </p:txBody>
      </p:sp>
      <p:sp>
        <p:nvSpPr>
          <p:cNvPr id="611" name="Google Shape;611;p45"/>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6"/>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title </a:t>
            </a:r>
            <a:endParaRPr b="0" i="0" sz="1400" u="none" cap="none" strike="noStrike">
              <a:solidFill>
                <a:srgbClr val="000000"/>
              </a:solidFill>
              <a:latin typeface="Arial"/>
              <a:ea typeface="Arial"/>
              <a:cs typeface="Arial"/>
              <a:sym typeface="Arial"/>
            </a:endParaRPr>
          </a:p>
        </p:txBody>
      </p:sp>
      <p:pic>
        <p:nvPicPr>
          <p:cNvPr id="618" name="Google Shape;618;p46"/>
          <p:cNvPicPr preferRelativeResize="0"/>
          <p:nvPr/>
        </p:nvPicPr>
        <p:blipFill rotWithShape="1">
          <a:blip r:embed="rId4">
            <a:alphaModFix/>
          </a:blip>
          <a:srcRect b="0" l="0" r="0" t="0"/>
          <a:stretch/>
        </p:blipFill>
        <p:spPr>
          <a:xfrm>
            <a:off x="1328072" y="604443"/>
            <a:ext cx="9535856" cy="5649113"/>
          </a:xfrm>
          <a:prstGeom prst="rect">
            <a:avLst/>
          </a:prstGeom>
          <a:noFill/>
          <a:ln>
            <a:noFill/>
          </a:ln>
        </p:spPr>
      </p:pic>
      <p:sp>
        <p:nvSpPr>
          <p:cNvPr id="619" name="Google Shape;619;p46"/>
          <p:cNvSpPr/>
          <p:nvPr/>
        </p:nvSpPr>
        <p:spPr>
          <a:xfrm>
            <a:off x="7978588" y="1649507"/>
            <a:ext cx="1021977" cy="322728"/>
          </a:xfrm>
          <a:prstGeom prst="rect">
            <a:avLst/>
          </a:prstGeom>
          <a:noFill/>
          <a:ln cap="flat" cmpd="sng" w="317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0" name="Google Shape;620;p46"/>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621" name="Google Shape;621;p46"/>
          <p:cNvSpPr/>
          <p:nvPr/>
        </p:nvSpPr>
        <p:spPr>
          <a:xfrm>
            <a:off x="2614805" y="5351133"/>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1800"/>
              <a:buFont typeface="Noto Sans Symbols"/>
              <a:buNone/>
            </a:pPr>
            <a:r>
              <a:rPr b="0" i="0" lang="en-GB" sz="2800" u="none" cap="none" strike="noStrike">
                <a:solidFill>
                  <a:schemeClr val="dk1"/>
                </a:solidFill>
                <a:latin typeface="Calibri"/>
                <a:ea typeface="Calibri"/>
                <a:cs typeface="Calibri"/>
                <a:sym typeface="Calibri"/>
              </a:rPr>
              <a:t>If the product is a multipack, mention the quantity</a:t>
            </a:r>
            <a:endParaRPr b="0" i="0" sz="2800" u="none" cap="none" strike="noStrike">
              <a:solidFill>
                <a:schemeClr val="dk1"/>
              </a:solidFill>
              <a:latin typeface="Arial"/>
              <a:ea typeface="Arial"/>
              <a:cs typeface="Arial"/>
              <a:sym typeface="Arial"/>
            </a:endParaRPr>
          </a:p>
        </p:txBody>
      </p:sp>
      <p:sp>
        <p:nvSpPr>
          <p:cNvPr id="622" name="Google Shape;622;p46"/>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7"/>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title </a:t>
            </a:r>
            <a:endParaRPr b="0" i="0" sz="1400" u="none" cap="none" strike="noStrike">
              <a:solidFill>
                <a:srgbClr val="000000"/>
              </a:solidFill>
              <a:latin typeface="Arial"/>
              <a:ea typeface="Arial"/>
              <a:cs typeface="Arial"/>
              <a:sym typeface="Arial"/>
            </a:endParaRPr>
          </a:p>
        </p:txBody>
      </p:sp>
      <p:pic>
        <p:nvPicPr>
          <p:cNvPr descr="No sign icon vector transparent" id="629" name="Google Shape;629;p47"/>
          <p:cNvPicPr preferRelativeResize="0"/>
          <p:nvPr/>
        </p:nvPicPr>
        <p:blipFill rotWithShape="1">
          <a:blip r:embed="rId4">
            <a:alphaModFix/>
          </a:blip>
          <a:srcRect b="0" l="0" r="0" t="0"/>
          <a:stretch/>
        </p:blipFill>
        <p:spPr>
          <a:xfrm>
            <a:off x="1929652" y="1477328"/>
            <a:ext cx="4381843" cy="4527904"/>
          </a:xfrm>
          <a:prstGeom prst="rect">
            <a:avLst/>
          </a:prstGeom>
          <a:noFill/>
          <a:ln>
            <a:noFill/>
          </a:ln>
        </p:spPr>
      </p:pic>
      <p:sp>
        <p:nvSpPr>
          <p:cNvPr id="630" name="Google Shape;630;p47"/>
          <p:cNvSpPr/>
          <p:nvPr/>
        </p:nvSpPr>
        <p:spPr>
          <a:xfrm>
            <a:off x="5755341" y="2492188"/>
            <a:ext cx="5002306" cy="936812"/>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37"/>
                  </a:ext>
                </a:extLst>
              </a:rPr>
              <a:t>Subjective adjective like amazi</a:t>
            </a:r>
            <a:r>
              <a:rPr b="0" i="0" lang="en-GB" sz="1800" u="none" cap="none" strike="noStrike">
                <a:solidFill>
                  <a:schemeClr val="dk1"/>
                </a:solidFill>
                <a:latin typeface="Calibri"/>
                <a:ea typeface="Calibri"/>
                <a:cs typeface="Calibri"/>
                <a:sym typeface="Calibri"/>
              </a:rPr>
              <a:t>ng, fantastic </a:t>
            </a:r>
            <a:endParaRPr b="0" i="0" sz="1800" u="none" cap="none" strike="noStrike">
              <a:solidFill>
                <a:schemeClr val="dk1"/>
              </a:solidFill>
              <a:latin typeface="Calibri"/>
              <a:ea typeface="Calibri"/>
              <a:cs typeface="Calibri"/>
              <a:sym typeface="Calibri"/>
            </a:endParaRPr>
          </a:p>
        </p:txBody>
      </p:sp>
      <p:sp>
        <p:nvSpPr>
          <p:cNvPr id="631" name="Google Shape;631;p47"/>
          <p:cNvSpPr/>
          <p:nvPr/>
        </p:nvSpPr>
        <p:spPr>
          <a:xfrm>
            <a:off x="5755341" y="3780304"/>
            <a:ext cx="5002306" cy="936812"/>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Special characters like @ $ or too much information.</a:t>
            </a:r>
            <a:endParaRPr b="0" i="0" sz="1400" u="none" cap="none" strike="noStrike">
              <a:solidFill>
                <a:srgbClr val="000000"/>
              </a:solidFill>
              <a:latin typeface="Arial"/>
              <a:ea typeface="Arial"/>
              <a:cs typeface="Arial"/>
              <a:sym typeface="Arial"/>
            </a:endParaRPr>
          </a:p>
        </p:txBody>
      </p:sp>
      <p:sp>
        <p:nvSpPr>
          <p:cNvPr id="632" name="Google Shape;632;p47"/>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8"/>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39"/>
                  </a:ext>
                </a:extLst>
              </a:rPr>
              <a:t>description</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639" name="Google Shape;639;p48"/>
          <p:cNvPicPr preferRelativeResize="0"/>
          <p:nvPr/>
        </p:nvPicPr>
        <p:blipFill rotWithShape="1">
          <a:blip r:embed="rId4">
            <a:alphaModFix/>
          </a:blip>
          <a:srcRect b="19073" l="51710" r="0" t="15072"/>
          <a:stretch/>
        </p:blipFill>
        <p:spPr>
          <a:xfrm>
            <a:off x="2000250" y="652258"/>
            <a:ext cx="7334250" cy="4981983"/>
          </a:xfrm>
          <a:prstGeom prst="rect">
            <a:avLst/>
          </a:prstGeom>
          <a:noFill/>
          <a:ln>
            <a:noFill/>
          </a:ln>
        </p:spPr>
      </p:pic>
      <p:cxnSp>
        <p:nvCxnSpPr>
          <p:cNvPr id="640" name="Google Shape;640;p48"/>
          <p:cNvCxnSpPr/>
          <p:nvPr/>
        </p:nvCxnSpPr>
        <p:spPr>
          <a:xfrm>
            <a:off x="5658971" y="2652508"/>
            <a:ext cx="1595717" cy="0"/>
          </a:xfrm>
          <a:prstGeom prst="straightConnector1">
            <a:avLst/>
          </a:prstGeom>
          <a:noFill/>
          <a:ln cap="flat" cmpd="sng" w="38100">
            <a:solidFill>
              <a:srgbClr val="FF0000"/>
            </a:solidFill>
            <a:prstDash val="solid"/>
            <a:miter lim="800000"/>
            <a:headEnd len="sm" w="sm" type="none"/>
            <a:tailEnd len="sm" w="sm" type="none"/>
          </a:ln>
        </p:spPr>
      </p:cxnSp>
      <p:cxnSp>
        <p:nvCxnSpPr>
          <p:cNvPr id="641" name="Google Shape;641;p48"/>
          <p:cNvCxnSpPr/>
          <p:nvPr/>
        </p:nvCxnSpPr>
        <p:spPr>
          <a:xfrm>
            <a:off x="3973549" y="2930414"/>
            <a:ext cx="3424575" cy="0"/>
          </a:xfrm>
          <a:prstGeom prst="straightConnector1">
            <a:avLst/>
          </a:prstGeom>
          <a:noFill/>
          <a:ln cap="flat" cmpd="sng" w="38100">
            <a:solidFill>
              <a:srgbClr val="FF0000"/>
            </a:solidFill>
            <a:prstDash val="solid"/>
            <a:miter lim="800000"/>
            <a:headEnd len="sm" w="sm" type="none"/>
            <a:tailEnd len="sm" w="sm" type="none"/>
          </a:ln>
        </p:spPr>
      </p:cxnSp>
      <p:cxnSp>
        <p:nvCxnSpPr>
          <p:cNvPr id="642" name="Google Shape;642;p48"/>
          <p:cNvCxnSpPr/>
          <p:nvPr/>
        </p:nvCxnSpPr>
        <p:spPr>
          <a:xfrm>
            <a:off x="3973549" y="3212056"/>
            <a:ext cx="2992401" cy="0"/>
          </a:xfrm>
          <a:prstGeom prst="straightConnector1">
            <a:avLst/>
          </a:prstGeom>
          <a:noFill/>
          <a:ln cap="flat" cmpd="sng" w="38100">
            <a:solidFill>
              <a:srgbClr val="FF0000"/>
            </a:solidFill>
            <a:prstDash val="solid"/>
            <a:miter lim="800000"/>
            <a:headEnd len="sm" w="sm" type="none"/>
            <a:tailEnd len="sm" w="sm" type="none"/>
          </a:ln>
        </p:spPr>
      </p:cxnSp>
      <p:cxnSp>
        <p:nvCxnSpPr>
          <p:cNvPr id="643" name="Google Shape;643;p48"/>
          <p:cNvCxnSpPr/>
          <p:nvPr/>
        </p:nvCxnSpPr>
        <p:spPr>
          <a:xfrm>
            <a:off x="4001535" y="3510506"/>
            <a:ext cx="3396589" cy="0"/>
          </a:xfrm>
          <a:prstGeom prst="straightConnector1">
            <a:avLst/>
          </a:prstGeom>
          <a:noFill/>
          <a:ln cap="flat" cmpd="sng" w="38100">
            <a:solidFill>
              <a:srgbClr val="FF0000"/>
            </a:solidFill>
            <a:prstDash val="solid"/>
            <a:miter lim="800000"/>
            <a:headEnd len="sm" w="sm" type="none"/>
            <a:tailEnd len="sm" w="sm" type="none"/>
          </a:ln>
        </p:spPr>
      </p:cxnSp>
      <p:cxnSp>
        <p:nvCxnSpPr>
          <p:cNvPr id="644" name="Google Shape;644;p48"/>
          <p:cNvCxnSpPr/>
          <p:nvPr/>
        </p:nvCxnSpPr>
        <p:spPr>
          <a:xfrm>
            <a:off x="4001534" y="3789906"/>
            <a:ext cx="862566" cy="0"/>
          </a:xfrm>
          <a:prstGeom prst="straightConnector1">
            <a:avLst/>
          </a:prstGeom>
          <a:noFill/>
          <a:ln cap="flat" cmpd="sng" w="38100">
            <a:solidFill>
              <a:srgbClr val="FF0000"/>
            </a:solidFill>
            <a:prstDash val="solid"/>
            <a:miter lim="800000"/>
            <a:headEnd len="sm" w="sm" type="none"/>
            <a:tailEnd len="sm" w="sm" type="none"/>
          </a:ln>
        </p:spPr>
      </p:cxnSp>
      <p:pic>
        <p:nvPicPr>
          <p:cNvPr descr="No sign icon vector transparent" id="645" name="Google Shape;645;p48"/>
          <p:cNvPicPr preferRelativeResize="0"/>
          <p:nvPr/>
        </p:nvPicPr>
        <p:blipFill rotWithShape="1">
          <a:blip r:embed="rId5">
            <a:alphaModFix/>
          </a:blip>
          <a:srcRect b="11666" l="10387" r="5602" t="5547"/>
          <a:stretch/>
        </p:blipFill>
        <p:spPr>
          <a:xfrm>
            <a:off x="8000998" y="3245236"/>
            <a:ext cx="1200151" cy="1222083"/>
          </a:xfrm>
          <a:prstGeom prst="rect">
            <a:avLst/>
          </a:prstGeom>
          <a:noFill/>
          <a:ln>
            <a:noFill/>
          </a:ln>
        </p:spPr>
      </p:pic>
      <p:sp>
        <p:nvSpPr>
          <p:cNvPr id="646" name="Google Shape;646;p48"/>
          <p:cNvSpPr/>
          <p:nvPr/>
        </p:nvSpPr>
        <p:spPr>
          <a:xfrm>
            <a:off x="7398124" y="4247922"/>
            <a:ext cx="2849600" cy="438794"/>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Avoid fake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0"/>
                  </a:ext>
                </a:extLst>
              </a:rPr>
              <a:t>attributes</a:t>
            </a:r>
            <a:endParaRPr b="0" i="0" sz="1800" u="none" cap="none" strike="noStrike">
              <a:solidFill>
                <a:schemeClr val="dk1"/>
              </a:solidFill>
              <a:latin typeface="Calibri"/>
              <a:ea typeface="Calibri"/>
              <a:cs typeface="Calibri"/>
              <a:sym typeface="Calibri"/>
            </a:endParaRPr>
          </a:p>
        </p:txBody>
      </p:sp>
      <p:sp>
        <p:nvSpPr>
          <p:cNvPr id="647" name="Google Shape;647;p48"/>
          <p:cNvSpPr txBox="1"/>
          <p:nvPr/>
        </p:nvSpPr>
        <p:spPr>
          <a:xfrm>
            <a:off x="9791700" y="5711835"/>
            <a:ext cx="1386347" cy="58477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GB" sz="3200" u="none" cap="none" strike="noStrike">
                <a:solidFill>
                  <a:schemeClr val="dk1"/>
                </a:solidFill>
                <a:latin typeface="Calibri"/>
                <a:ea typeface="Calibri"/>
                <a:cs typeface="Calibri"/>
                <a:sym typeface="Calibri"/>
              </a:rPr>
              <a:t>Do’s</a:t>
            </a:r>
            <a:endParaRPr b="0" i="0" sz="1400" u="none" cap="none" strike="noStrike">
              <a:solidFill>
                <a:srgbClr val="000000"/>
              </a:solidFill>
              <a:latin typeface="Arial"/>
              <a:ea typeface="Arial"/>
              <a:cs typeface="Arial"/>
              <a:sym typeface="Arial"/>
            </a:endParaRPr>
          </a:p>
        </p:txBody>
      </p:sp>
      <p:sp>
        <p:nvSpPr>
          <p:cNvPr id="648" name="Google Shape;648;p48"/>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Mobile marketing , e-marketing, e-comerce, app store. Flat design style modern vector illustration." id="128" name="Google Shape;128;p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29" name="Google Shape;129;p4"/>
          <p:cNvPicPr preferRelativeResize="0"/>
          <p:nvPr/>
        </p:nvPicPr>
        <p:blipFill rotWithShape="1">
          <a:blip r:embed="rId4">
            <a:alphaModFix/>
          </a:blip>
          <a:srcRect b="0" l="0" r="0" t="0"/>
          <a:stretch/>
        </p:blipFill>
        <p:spPr>
          <a:xfrm>
            <a:off x="154104" y="297818"/>
            <a:ext cx="2612791" cy="5728963"/>
          </a:xfrm>
          <a:prstGeom prst="rect">
            <a:avLst/>
          </a:prstGeom>
          <a:noFill/>
          <a:ln>
            <a:noFill/>
          </a:ln>
        </p:spPr>
      </p:pic>
      <p:sp>
        <p:nvSpPr>
          <p:cNvPr id="130" name="Google Shape;130;p4"/>
          <p:cNvSpPr txBox="1"/>
          <p:nvPr/>
        </p:nvSpPr>
        <p:spPr>
          <a:xfrm>
            <a:off x="0" y="0"/>
            <a:ext cx="1650379"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Scenario</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49"/>
          <p:cNvPicPr preferRelativeResize="0"/>
          <p:nvPr/>
        </p:nvPicPr>
        <p:blipFill rotWithShape="1">
          <a:blip r:embed="rId4">
            <a:alphaModFix/>
          </a:blip>
          <a:srcRect b="0" l="0" r="0" t="0"/>
          <a:stretch/>
        </p:blipFill>
        <p:spPr>
          <a:xfrm>
            <a:off x="-1" y="-38208"/>
            <a:ext cx="12002051" cy="6896208"/>
          </a:xfrm>
          <a:prstGeom prst="rect">
            <a:avLst/>
          </a:prstGeom>
          <a:noFill/>
          <a:ln>
            <a:noFill/>
          </a:ln>
        </p:spPr>
      </p:pic>
      <p:sp>
        <p:nvSpPr>
          <p:cNvPr id="655" name="Google Shape;655;p49"/>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1"/>
                  </a:ext>
                </a:extLst>
              </a:rPr>
              <a:t>description</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6" name="Google Shape;656;p49"/>
          <p:cNvSpPr/>
          <p:nvPr/>
        </p:nvSpPr>
        <p:spPr>
          <a:xfrm>
            <a:off x="1752600" y="1352550"/>
            <a:ext cx="3409950" cy="666750"/>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Keep it short, clear and precise</a:t>
            </a:r>
            <a:endParaRPr b="0" i="0" sz="1400" u="none" cap="none" strike="noStrike">
              <a:solidFill>
                <a:srgbClr val="000000"/>
              </a:solidFill>
              <a:latin typeface="Arial"/>
              <a:ea typeface="Arial"/>
              <a:cs typeface="Arial"/>
              <a:sym typeface="Arial"/>
            </a:endParaRPr>
          </a:p>
        </p:txBody>
      </p:sp>
      <p:sp>
        <p:nvSpPr>
          <p:cNvPr id="657" name="Google Shape;657;p49"/>
          <p:cNvSpPr/>
          <p:nvPr/>
        </p:nvSpPr>
        <p:spPr>
          <a:xfrm>
            <a:off x="1752600" y="2390775"/>
            <a:ext cx="3409950" cy="666750"/>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Give descriptive and factual information</a:t>
            </a:r>
            <a:endParaRPr b="0" i="0" sz="1400" u="none" cap="none" strike="noStrike">
              <a:solidFill>
                <a:srgbClr val="000000"/>
              </a:solidFill>
              <a:latin typeface="Arial"/>
              <a:ea typeface="Arial"/>
              <a:cs typeface="Arial"/>
              <a:sym typeface="Arial"/>
            </a:endParaRPr>
          </a:p>
        </p:txBody>
      </p:sp>
      <p:sp>
        <p:nvSpPr>
          <p:cNvPr id="658" name="Google Shape;658;p49"/>
          <p:cNvSpPr/>
          <p:nvPr/>
        </p:nvSpPr>
        <p:spPr>
          <a:xfrm>
            <a:off x="1752600" y="3429000"/>
            <a:ext cx="3409950" cy="666750"/>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Highlight the key features</a:t>
            </a:r>
            <a:endParaRPr b="0" i="0" sz="1400" u="none" cap="none" strike="noStrike">
              <a:solidFill>
                <a:srgbClr val="000000"/>
              </a:solidFill>
              <a:latin typeface="Arial"/>
              <a:ea typeface="Arial"/>
              <a:cs typeface="Arial"/>
              <a:sym typeface="Arial"/>
            </a:endParaRPr>
          </a:p>
        </p:txBody>
      </p:sp>
      <p:sp>
        <p:nvSpPr>
          <p:cNvPr id="659" name="Google Shape;659;p49"/>
          <p:cNvSpPr/>
          <p:nvPr/>
        </p:nvSpPr>
        <p:spPr>
          <a:xfrm>
            <a:off x="1752600" y="4467225"/>
            <a:ext cx="3409950" cy="666750"/>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Check for grammatical and spelling errors</a:t>
            </a:r>
            <a:endParaRPr b="0" i="0" sz="1400" u="none" cap="none" strike="noStrike">
              <a:solidFill>
                <a:srgbClr val="000000"/>
              </a:solidFill>
              <a:latin typeface="Arial"/>
              <a:ea typeface="Arial"/>
              <a:cs typeface="Arial"/>
              <a:sym typeface="Arial"/>
            </a:endParaRPr>
          </a:p>
        </p:txBody>
      </p:sp>
      <p:sp>
        <p:nvSpPr>
          <p:cNvPr id="660" name="Google Shape;660;p49"/>
          <p:cNvSpPr/>
          <p:nvPr/>
        </p:nvSpPr>
        <p:spPr>
          <a:xfrm>
            <a:off x="1752600" y="5505450"/>
            <a:ext cx="3409950" cy="666750"/>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Include colour, size and compatibility information</a:t>
            </a:r>
            <a:endParaRPr b="0" i="0" sz="1400" u="none" cap="none" strike="noStrike">
              <a:solidFill>
                <a:srgbClr val="000000"/>
              </a:solidFill>
              <a:latin typeface="Arial"/>
              <a:ea typeface="Arial"/>
              <a:cs typeface="Arial"/>
              <a:sym typeface="Arial"/>
            </a:endParaRPr>
          </a:p>
        </p:txBody>
      </p:sp>
      <p:sp>
        <p:nvSpPr>
          <p:cNvPr id="661" name="Google Shape;661;p49"/>
          <p:cNvSpPr/>
          <p:nvPr/>
        </p:nvSpPr>
        <p:spPr>
          <a:xfrm>
            <a:off x="6844329" y="1724025"/>
            <a:ext cx="4095750" cy="666750"/>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Don’t use subjective terms like “hot selling this year, great value,”</a:t>
            </a:r>
            <a:endParaRPr b="0" i="0" sz="1400" u="none" cap="none" strike="noStrike">
              <a:solidFill>
                <a:srgbClr val="000000"/>
              </a:solidFill>
              <a:latin typeface="Arial"/>
              <a:ea typeface="Arial"/>
              <a:cs typeface="Arial"/>
              <a:sym typeface="Arial"/>
            </a:endParaRPr>
          </a:p>
        </p:txBody>
      </p:sp>
      <p:sp>
        <p:nvSpPr>
          <p:cNvPr id="662" name="Google Shape;662;p49"/>
          <p:cNvSpPr/>
          <p:nvPr/>
        </p:nvSpPr>
        <p:spPr>
          <a:xfrm>
            <a:off x="6844329" y="2762250"/>
            <a:ext cx="4095750" cy="666750"/>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Do not add promotional information</a:t>
            </a:r>
            <a:endParaRPr b="0" i="0" sz="1400" u="none" cap="none" strike="noStrike">
              <a:solidFill>
                <a:srgbClr val="000000"/>
              </a:solidFill>
              <a:latin typeface="Arial"/>
              <a:ea typeface="Arial"/>
              <a:cs typeface="Arial"/>
              <a:sym typeface="Arial"/>
            </a:endParaRPr>
          </a:p>
        </p:txBody>
      </p:sp>
      <p:sp>
        <p:nvSpPr>
          <p:cNvPr id="663" name="Google Shape;663;p49"/>
          <p:cNvSpPr/>
          <p:nvPr/>
        </p:nvSpPr>
        <p:spPr>
          <a:xfrm>
            <a:off x="6844329" y="3800475"/>
            <a:ext cx="4095750" cy="666750"/>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Do not add email or web addresses</a:t>
            </a:r>
            <a:endParaRPr b="0" i="0" sz="1400" u="none" cap="none" strike="noStrike">
              <a:solidFill>
                <a:srgbClr val="000000"/>
              </a:solidFill>
              <a:latin typeface="Arial"/>
              <a:ea typeface="Arial"/>
              <a:cs typeface="Arial"/>
              <a:sym typeface="Arial"/>
            </a:endParaRPr>
          </a:p>
        </p:txBody>
      </p:sp>
      <p:sp>
        <p:nvSpPr>
          <p:cNvPr id="664" name="Google Shape;664;p49"/>
          <p:cNvSpPr/>
          <p:nvPr/>
        </p:nvSpPr>
        <p:spPr>
          <a:xfrm>
            <a:off x="6844329" y="4838700"/>
            <a:ext cx="4095750" cy="666750"/>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Do not mention any contact information</a:t>
            </a:r>
            <a:endParaRPr b="0" i="0" sz="1400" u="none" cap="none" strike="noStrike">
              <a:solidFill>
                <a:srgbClr val="000000"/>
              </a:solidFill>
              <a:latin typeface="Arial"/>
              <a:ea typeface="Arial"/>
              <a:cs typeface="Arial"/>
              <a:sym typeface="Arial"/>
            </a:endParaRPr>
          </a:p>
        </p:txBody>
      </p:sp>
      <p:pic>
        <p:nvPicPr>
          <p:cNvPr id="665" name="Google Shape;665;p49"/>
          <p:cNvPicPr preferRelativeResize="0"/>
          <p:nvPr/>
        </p:nvPicPr>
        <p:blipFill rotWithShape="1">
          <a:blip r:embed="rId5">
            <a:alphaModFix/>
          </a:blip>
          <a:srcRect b="0" l="0" r="0" t="0"/>
          <a:stretch/>
        </p:blipFill>
        <p:spPr>
          <a:xfrm>
            <a:off x="1251918" y="1310997"/>
            <a:ext cx="672127" cy="666750"/>
          </a:xfrm>
          <a:prstGeom prst="rect">
            <a:avLst/>
          </a:prstGeom>
          <a:noFill/>
          <a:ln>
            <a:noFill/>
          </a:ln>
        </p:spPr>
      </p:pic>
      <p:pic>
        <p:nvPicPr>
          <p:cNvPr id="666" name="Google Shape;666;p49"/>
          <p:cNvPicPr preferRelativeResize="0"/>
          <p:nvPr/>
        </p:nvPicPr>
        <p:blipFill rotWithShape="1">
          <a:blip r:embed="rId6">
            <a:alphaModFix/>
          </a:blip>
          <a:srcRect b="0" l="0" r="0" t="0"/>
          <a:stretch/>
        </p:blipFill>
        <p:spPr>
          <a:xfrm>
            <a:off x="1251919" y="2353548"/>
            <a:ext cx="672127" cy="666750"/>
          </a:xfrm>
          <a:prstGeom prst="rect">
            <a:avLst/>
          </a:prstGeom>
          <a:noFill/>
          <a:ln>
            <a:noFill/>
          </a:ln>
        </p:spPr>
      </p:pic>
      <p:pic>
        <p:nvPicPr>
          <p:cNvPr id="667" name="Google Shape;667;p49"/>
          <p:cNvPicPr preferRelativeResize="0"/>
          <p:nvPr/>
        </p:nvPicPr>
        <p:blipFill rotWithShape="1">
          <a:blip r:embed="rId7">
            <a:alphaModFix/>
          </a:blip>
          <a:srcRect b="0" l="0" r="0" t="0"/>
          <a:stretch/>
        </p:blipFill>
        <p:spPr>
          <a:xfrm>
            <a:off x="1251920" y="3344147"/>
            <a:ext cx="672127" cy="666750"/>
          </a:xfrm>
          <a:prstGeom prst="rect">
            <a:avLst/>
          </a:prstGeom>
          <a:noFill/>
          <a:ln>
            <a:noFill/>
          </a:ln>
        </p:spPr>
      </p:pic>
      <p:pic>
        <p:nvPicPr>
          <p:cNvPr id="668" name="Google Shape;668;p49"/>
          <p:cNvPicPr preferRelativeResize="0"/>
          <p:nvPr/>
        </p:nvPicPr>
        <p:blipFill rotWithShape="1">
          <a:blip r:embed="rId7">
            <a:alphaModFix/>
          </a:blip>
          <a:srcRect b="0" l="0" r="0" t="0"/>
          <a:stretch/>
        </p:blipFill>
        <p:spPr>
          <a:xfrm>
            <a:off x="1251921" y="4530009"/>
            <a:ext cx="672127" cy="666750"/>
          </a:xfrm>
          <a:prstGeom prst="rect">
            <a:avLst/>
          </a:prstGeom>
          <a:noFill/>
          <a:ln>
            <a:noFill/>
          </a:ln>
        </p:spPr>
      </p:pic>
      <p:pic>
        <p:nvPicPr>
          <p:cNvPr id="669" name="Google Shape;669;p49"/>
          <p:cNvPicPr preferRelativeResize="0"/>
          <p:nvPr/>
        </p:nvPicPr>
        <p:blipFill rotWithShape="1">
          <a:blip r:embed="rId7">
            <a:alphaModFix/>
          </a:blip>
          <a:srcRect b="0" l="0" r="0" t="0"/>
          <a:stretch/>
        </p:blipFill>
        <p:spPr>
          <a:xfrm>
            <a:off x="1307402" y="5495486"/>
            <a:ext cx="672127" cy="666750"/>
          </a:xfrm>
          <a:prstGeom prst="rect">
            <a:avLst/>
          </a:prstGeom>
          <a:noFill/>
          <a:ln>
            <a:noFill/>
          </a:ln>
        </p:spPr>
      </p:pic>
      <p:pic>
        <p:nvPicPr>
          <p:cNvPr id="670" name="Google Shape;670;p49"/>
          <p:cNvPicPr preferRelativeResize="0"/>
          <p:nvPr/>
        </p:nvPicPr>
        <p:blipFill rotWithShape="1">
          <a:blip r:embed="rId8">
            <a:alphaModFix/>
          </a:blip>
          <a:srcRect b="0" l="0" r="0" t="0"/>
          <a:stretch/>
        </p:blipFill>
        <p:spPr>
          <a:xfrm>
            <a:off x="6310929" y="1682472"/>
            <a:ext cx="672127" cy="758297"/>
          </a:xfrm>
          <a:prstGeom prst="rect">
            <a:avLst/>
          </a:prstGeom>
          <a:noFill/>
          <a:ln>
            <a:noFill/>
          </a:ln>
        </p:spPr>
      </p:pic>
      <p:pic>
        <p:nvPicPr>
          <p:cNvPr id="671" name="Google Shape;671;p49"/>
          <p:cNvPicPr preferRelativeResize="0"/>
          <p:nvPr/>
        </p:nvPicPr>
        <p:blipFill rotWithShape="1">
          <a:blip r:embed="rId9">
            <a:alphaModFix/>
          </a:blip>
          <a:srcRect b="0" l="0" r="0" t="0"/>
          <a:stretch/>
        </p:blipFill>
        <p:spPr>
          <a:xfrm>
            <a:off x="6310929" y="3703623"/>
            <a:ext cx="672127" cy="758297"/>
          </a:xfrm>
          <a:prstGeom prst="rect">
            <a:avLst/>
          </a:prstGeom>
          <a:noFill/>
          <a:ln>
            <a:noFill/>
          </a:ln>
        </p:spPr>
      </p:pic>
      <p:pic>
        <p:nvPicPr>
          <p:cNvPr id="672" name="Google Shape;672;p49"/>
          <p:cNvPicPr preferRelativeResize="0"/>
          <p:nvPr/>
        </p:nvPicPr>
        <p:blipFill rotWithShape="1">
          <a:blip r:embed="rId10">
            <a:alphaModFix/>
          </a:blip>
          <a:srcRect b="0" l="0" r="0" t="0"/>
          <a:stretch/>
        </p:blipFill>
        <p:spPr>
          <a:xfrm>
            <a:off x="6329979" y="2700563"/>
            <a:ext cx="672127" cy="758297"/>
          </a:xfrm>
          <a:prstGeom prst="rect">
            <a:avLst/>
          </a:prstGeom>
          <a:noFill/>
          <a:ln>
            <a:noFill/>
          </a:ln>
        </p:spPr>
      </p:pic>
      <p:pic>
        <p:nvPicPr>
          <p:cNvPr id="673" name="Google Shape;673;p49"/>
          <p:cNvPicPr preferRelativeResize="0"/>
          <p:nvPr/>
        </p:nvPicPr>
        <p:blipFill rotWithShape="1">
          <a:blip r:embed="rId10">
            <a:alphaModFix/>
          </a:blip>
          <a:srcRect b="0" l="0" r="0" t="0"/>
          <a:stretch/>
        </p:blipFill>
        <p:spPr>
          <a:xfrm>
            <a:off x="6291879" y="4781033"/>
            <a:ext cx="672127" cy="758297"/>
          </a:xfrm>
          <a:prstGeom prst="rect">
            <a:avLst/>
          </a:prstGeom>
          <a:noFill/>
          <a:ln>
            <a:noFill/>
          </a:ln>
        </p:spPr>
      </p:pic>
      <p:sp>
        <p:nvSpPr>
          <p:cNvPr id="674" name="Google Shape;674;p49"/>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descr="Shopping description, gradient vector of product detail " id="680" name="Google Shape;680;p50"/>
          <p:cNvPicPr preferRelativeResize="0"/>
          <p:nvPr/>
        </p:nvPicPr>
        <p:blipFill rotWithShape="1">
          <a:blip r:embed="rId4">
            <a:alphaModFix/>
          </a:blip>
          <a:srcRect b="21613" l="0" r="0" t="0"/>
          <a:stretch/>
        </p:blipFill>
        <p:spPr>
          <a:xfrm>
            <a:off x="1876425" y="-24051"/>
            <a:ext cx="8439150" cy="6835712"/>
          </a:xfrm>
          <a:prstGeom prst="rect">
            <a:avLst/>
          </a:prstGeom>
          <a:noFill/>
          <a:ln>
            <a:noFill/>
          </a:ln>
        </p:spPr>
      </p:pic>
      <p:sp>
        <p:nvSpPr>
          <p:cNvPr id="681" name="Google Shape;681;p50"/>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3"/>
                  </a:ext>
                </a:extLst>
              </a:rPr>
              <a:t>features</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2" name="Google Shape;682;p50"/>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1"/>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4"/>
                  </a:ext>
                </a:extLst>
              </a:rPr>
              <a:t>features</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689" name="Google Shape;689;p51"/>
          <p:cNvPicPr preferRelativeResize="0"/>
          <p:nvPr/>
        </p:nvPicPr>
        <p:blipFill rotWithShape="1">
          <a:blip r:embed="rId4">
            <a:alphaModFix/>
          </a:blip>
          <a:srcRect b="40655" l="0" r="0" t="0"/>
          <a:stretch/>
        </p:blipFill>
        <p:spPr>
          <a:xfrm>
            <a:off x="652250" y="1350230"/>
            <a:ext cx="10887499" cy="4353102"/>
          </a:xfrm>
          <a:prstGeom prst="rect">
            <a:avLst/>
          </a:prstGeom>
          <a:noFill/>
          <a:ln>
            <a:noFill/>
          </a:ln>
        </p:spPr>
      </p:pic>
      <p:sp>
        <p:nvSpPr>
          <p:cNvPr id="690" name="Google Shape;690;p51"/>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
        <p:nvSpPr>
          <p:cNvPr id="691" name="Google Shape;691;p51"/>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
        <p:nvSpPr>
          <p:cNvPr id="692" name="Google Shape;692;p51"/>
          <p:cNvSpPr/>
          <p:nvPr/>
        </p:nvSpPr>
        <p:spPr>
          <a:xfrm>
            <a:off x="2614805" y="5351133"/>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1800"/>
              <a:buFont typeface="Noto Sans Symbols"/>
              <a:buNone/>
            </a:pPr>
            <a:r>
              <a:rPr b="0" i="0" lang="en-GB" sz="2800" u="none" cap="none" strike="noStrike">
                <a:solidFill>
                  <a:schemeClr val="dk1"/>
                </a:solidFill>
                <a:latin typeface="Calibri"/>
                <a:ea typeface="Calibri"/>
                <a:cs typeface="Calibri"/>
                <a:sym typeface="Calibri"/>
              </a:rPr>
              <a:t>List the features in bullet points</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2"/>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5"/>
                  </a:ext>
                </a:extLst>
              </a:rPr>
              <a:t>features</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9" name="Google Shape;699;p52"/>
          <p:cNvSpPr/>
          <p:nvPr/>
        </p:nvSpPr>
        <p:spPr>
          <a:xfrm>
            <a:off x="4169035" y="1843133"/>
            <a:ext cx="5804871" cy="962025"/>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Do not add promotional information in the features list. </a:t>
            </a:r>
            <a:endParaRPr b="0" i="0" sz="1400" u="none" cap="none" strike="noStrike">
              <a:solidFill>
                <a:srgbClr val="000000"/>
              </a:solidFill>
              <a:latin typeface="Arial"/>
              <a:ea typeface="Arial"/>
              <a:cs typeface="Arial"/>
              <a:sym typeface="Arial"/>
            </a:endParaRPr>
          </a:p>
        </p:txBody>
      </p:sp>
      <p:sp>
        <p:nvSpPr>
          <p:cNvPr id="700" name="Google Shape;700;p52"/>
          <p:cNvSpPr/>
          <p:nvPr/>
        </p:nvSpPr>
        <p:spPr>
          <a:xfrm>
            <a:off x="4169035" y="3090818"/>
            <a:ext cx="5804871" cy="962025"/>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Do not add your email ID as a feature. </a:t>
            </a:r>
            <a:endParaRPr b="0" i="0" sz="1400" u="none" cap="none" strike="noStrike">
              <a:solidFill>
                <a:srgbClr val="000000"/>
              </a:solidFill>
              <a:latin typeface="Arial"/>
              <a:ea typeface="Arial"/>
              <a:cs typeface="Arial"/>
              <a:sym typeface="Arial"/>
            </a:endParaRPr>
          </a:p>
        </p:txBody>
      </p:sp>
      <p:sp>
        <p:nvSpPr>
          <p:cNvPr id="701" name="Google Shape;701;p52"/>
          <p:cNvSpPr/>
          <p:nvPr/>
        </p:nvSpPr>
        <p:spPr>
          <a:xfrm>
            <a:off x="4169035" y="4387640"/>
            <a:ext cx="5804871" cy="962025"/>
          </a:xfrm>
          <a:prstGeom prst="roundRect">
            <a:avLst>
              <a:gd fmla="val 16667"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Do not add subjective words when mentioning the product details. </a:t>
            </a:r>
            <a:endParaRPr b="0" i="0" sz="1400" u="none" cap="none" strike="noStrike">
              <a:solidFill>
                <a:srgbClr val="000000"/>
              </a:solidFill>
              <a:latin typeface="Arial"/>
              <a:ea typeface="Arial"/>
              <a:cs typeface="Arial"/>
              <a:sym typeface="Arial"/>
            </a:endParaRPr>
          </a:p>
        </p:txBody>
      </p:sp>
      <p:pic>
        <p:nvPicPr>
          <p:cNvPr id="702" name="Google Shape;702;p52"/>
          <p:cNvPicPr preferRelativeResize="0"/>
          <p:nvPr/>
        </p:nvPicPr>
        <p:blipFill rotWithShape="1">
          <a:blip r:embed="rId4">
            <a:alphaModFix/>
          </a:blip>
          <a:srcRect b="0" l="0" r="0" t="0"/>
          <a:stretch/>
        </p:blipFill>
        <p:spPr>
          <a:xfrm>
            <a:off x="3227389" y="1777088"/>
            <a:ext cx="969783" cy="1094114"/>
          </a:xfrm>
          <a:prstGeom prst="rect">
            <a:avLst/>
          </a:prstGeom>
          <a:noFill/>
          <a:ln>
            <a:noFill/>
          </a:ln>
        </p:spPr>
      </p:pic>
      <p:pic>
        <p:nvPicPr>
          <p:cNvPr id="703" name="Google Shape;703;p52"/>
          <p:cNvPicPr preferRelativeResize="0"/>
          <p:nvPr/>
        </p:nvPicPr>
        <p:blipFill rotWithShape="1">
          <a:blip r:embed="rId4">
            <a:alphaModFix/>
          </a:blip>
          <a:srcRect b="0" l="0" r="0" t="0"/>
          <a:stretch/>
        </p:blipFill>
        <p:spPr>
          <a:xfrm>
            <a:off x="3246884" y="4387640"/>
            <a:ext cx="969783" cy="1094114"/>
          </a:xfrm>
          <a:prstGeom prst="rect">
            <a:avLst/>
          </a:prstGeom>
          <a:noFill/>
          <a:ln>
            <a:noFill/>
          </a:ln>
        </p:spPr>
      </p:pic>
      <p:pic>
        <p:nvPicPr>
          <p:cNvPr id="704" name="Google Shape;704;p52"/>
          <p:cNvPicPr preferRelativeResize="0"/>
          <p:nvPr/>
        </p:nvPicPr>
        <p:blipFill rotWithShape="1">
          <a:blip r:embed="rId4">
            <a:alphaModFix/>
          </a:blip>
          <a:srcRect b="0" l="0" r="0" t="0"/>
          <a:stretch/>
        </p:blipFill>
        <p:spPr>
          <a:xfrm>
            <a:off x="3227389" y="3024773"/>
            <a:ext cx="969783" cy="1094114"/>
          </a:xfrm>
          <a:prstGeom prst="rect">
            <a:avLst/>
          </a:prstGeom>
          <a:noFill/>
          <a:ln>
            <a:noFill/>
          </a:ln>
        </p:spPr>
      </p:pic>
      <p:sp>
        <p:nvSpPr>
          <p:cNvPr id="705" name="Google Shape;705;p52"/>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0" name="Shape 710"/>
        <p:cNvGrpSpPr/>
        <p:nvPr/>
      </p:nvGrpSpPr>
      <p:grpSpPr>
        <a:xfrm>
          <a:off x="0" y="0"/>
          <a:ext cx="0" cy="0"/>
          <a:chOff x="0" y="0"/>
          <a:chExt cx="0" cy="0"/>
        </a:xfrm>
      </p:grpSpPr>
      <p:sp>
        <p:nvSpPr>
          <p:cNvPr id="711" name="Google Shape;711;p53"/>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7"/>
                  </a:ext>
                </a:extLst>
              </a:rPr>
              <a:t>ratings</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Business series, color 1 - reviews -modern flat vector illustration concept of people writing reviews and the review page on the tablet screen. Creative landing page or company product design template" id="712" name="Google Shape;712;p53"/>
          <p:cNvPicPr preferRelativeResize="0"/>
          <p:nvPr/>
        </p:nvPicPr>
        <p:blipFill rotWithShape="1">
          <a:blip r:embed="rId4">
            <a:alphaModFix/>
          </a:blip>
          <a:srcRect b="23253" l="25635" r="12000" t="7870"/>
          <a:stretch/>
        </p:blipFill>
        <p:spPr>
          <a:xfrm>
            <a:off x="2139577" y="491841"/>
            <a:ext cx="7387415" cy="5874318"/>
          </a:xfrm>
          <a:prstGeom prst="rect">
            <a:avLst/>
          </a:prstGeom>
          <a:noFill/>
          <a:ln>
            <a:noFill/>
          </a:ln>
        </p:spPr>
      </p:pic>
      <p:pic>
        <p:nvPicPr>
          <p:cNvPr descr="Businessman hand giving five star rating, Feedback concept vector illustration flat style" id="713" name="Google Shape;713;p53"/>
          <p:cNvPicPr preferRelativeResize="0"/>
          <p:nvPr/>
        </p:nvPicPr>
        <p:blipFill rotWithShape="1">
          <a:blip r:embed="rId5">
            <a:alphaModFix/>
          </a:blip>
          <a:srcRect b="16484" l="23000" r="0" t="37027"/>
          <a:stretch/>
        </p:blipFill>
        <p:spPr>
          <a:xfrm>
            <a:off x="6358716" y="1562101"/>
            <a:ext cx="5833284" cy="2171700"/>
          </a:xfrm>
          <a:prstGeom prst="rect">
            <a:avLst/>
          </a:prstGeom>
          <a:noFill/>
          <a:ln>
            <a:noFill/>
          </a:ln>
        </p:spPr>
      </p:pic>
      <p:sp>
        <p:nvSpPr>
          <p:cNvPr id="714" name="Google Shape;714;p53"/>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
        <p:nvSpPr>
          <p:cNvPr id="715" name="Google Shape;715;p53"/>
          <p:cNvSpPr/>
          <p:nvPr/>
        </p:nvSpPr>
        <p:spPr>
          <a:xfrm>
            <a:off x="2614805" y="5351133"/>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1800"/>
              <a:buFont typeface="Noto Sans Symbols"/>
              <a:buNone/>
            </a:pPr>
            <a:r>
              <a:rPr b="0" i="0" lang="en-GB" sz="2800" u="none" cap="none" strike="noStrike">
                <a:solidFill>
                  <a:schemeClr val="dk1"/>
                </a:solidFill>
                <a:latin typeface="Calibri"/>
                <a:ea typeface="Calibri"/>
                <a:cs typeface="Calibri"/>
                <a:sym typeface="Calibri"/>
              </a:rPr>
              <a:t>Product review impacts the rating</a:t>
            </a:r>
            <a:endParaRPr b="0" i="0" sz="2800" u="none" cap="none" strike="noStrike">
              <a:solidFill>
                <a:schemeClr val="dk1"/>
              </a:solidFill>
              <a:latin typeface="Arial"/>
              <a:ea typeface="Arial"/>
              <a:cs typeface="Arial"/>
              <a:sym typeface="Arial"/>
            </a:endParaRPr>
          </a:p>
        </p:txBody>
      </p:sp>
      <p:sp>
        <p:nvSpPr>
          <p:cNvPr id="716" name="Google Shape;716;p53"/>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4"/>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ratings  </a:t>
            </a:r>
            <a:endParaRPr b="0" i="0" sz="1400" u="none" cap="none" strike="noStrike">
              <a:solidFill>
                <a:srgbClr val="000000"/>
              </a:solidFill>
              <a:latin typeface="Arial"/>
              <a:ea typeface="Arial"/>
              <a:cs typeface="Arial"/>
              <a:sym typeface="Arial"/>
            </a:endParaRPr>
          </a:p>
        </p:txBody>
      </p:sp>
      <p:pic>
        <p:nvPicPr>
          <p:cNvPr descr="Woman with headset is sitting at her computer and  talking with client. Clients assistance, call center, hotline operator, consultant manager, technical support and customer care. Vector illustration." id="723" name="Google Shape;723;p54"/>
          <p:cNvPicPr preferRelativeResize="0"/>
          <p:nvPr/>
        </p:nvPicPr>
        <p:blipFill rotWithShape="1">
          <a:blip r:embed="rId4">
            <a:alphaModFix/>
          </a:blip>
          <a:srcRect b="0" l="0" r="0" t="0"/>
          <a:stretch/>
        </p:blipFill>
        <p:spPr>
          <a:xfrm>
            <a:off x="1504950" y="415290"/>
            <a:ext cx="8610600" cy="6027420"/>
          </a:xfrm>
          <a:prstGeom prst="rect">
            <a:avLst/>
          </a:prstGeom>
          <a:noFill/>
          <a:ln>
            <a:noFill/>
          </a:ln>
        </p:spPr>
      </p:pic>
      <p:sp>
        <p:nvSpPr>
          <p:cNvPr id="724" name="Google Shape;724;p54"/>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
        <p:nvSpPr>
          <p:cNvPr id="725" name="Google Shape;725;p54"/>
          <p:cNvSpPr/>
          <p:nvPr/>
        </p:nvSpPr>
        <p:spPr>
          <a:xfrm>
            <a:off x="2614805" y="5351133"/>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1800"/>
              <a:buFont typeface="Noto Sans Symbols"/>
              <a:buNone/>
            </a:pPr>
            <a:r>
              <a:rPr b="0" i="0" lang="en-GB" sz="2800" u="none" cap="none" strike="noStrike">
                <a:solidFill>
                  <a:schemeClr val="dk1"/>
                </a:solidFill>
                <a:latin typeface="Calibri"/>
                <a:ea typeface="Calibri"/>
                <a:cs typeface="Calibri"/>
                <a:sym typeface="Calibri"/>
              </a:rPr>
              <a:t>Focus on good </a:t>
            </a:r>
            <a:r>
              <a:rPr b="0" i="0" lang="en-GB" sz="2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8"/>
                  </a:ext>
                </a:extLst>
              </a:rPr>
              <a:t>customer</a:t>
            </a:r>
            <a:r>
              <a:rPr b="0" i="0" lang="en-GB" sz="2800" u="none" cap="none" strike="noStrike">
                <a:solidFill>
                  <a:schemeClr val="dk1"/>
                </a:solidFill>
                <a:latin typeface="Calibri"/>
                <a:ea typeface="Calibri"/>
                <a:cs typeface="Calibri"/>
                <a:sym typeface="Calibri"/>
              </a:rPr>
              <a:t> service</a:t>
            </a:r>
            <a:endParaRPr/>
          </a:p>
        </p:txBody>
      </p:sp>
      <p:sp>
        <p:nvSpPr>
          <p:cNvPr id="726" name="Google Shape;726;p54"/>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5"/>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9"/>
                  </a:ext>
                </a:extLst>
              </a:rPr>
              <a:t>ratings</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Mortgage Rates. Man Increasing Credit Rating for Low Rates. Interest Rates Dropping. Client Decrease Percent. Concept of Credit Score, Buy House, Mortgage Loan. Vector illustration for Web Design" id="733" name="Google Shape;733;p55"/>
          <p:cNvPicPr preferRelativeResize="0"/>
          <p:nvPr/>
        </p:nvPicPr>
        <p:blipFill rotWithShape="1">
          <a:blip r:embed="rId4">
            <a:alphaModFix/>
          </a:blip>
          <a:srcRect b="16276" l="0" r="0" t="0"/>
          <a:stretch/>
        </p:blipFill>
        <p:spPr>
          <a:xfrm>
            <a:off x="2614805" y="664453"/>
            <a:ext cx="7924800" cy="5529094"/>
          </a:xfrm>
          <a:prstGeom prst="rect">
            <a:avLst/>
          </a:prstGeom>
          <a:noFill/>
          <a:ln>
            <a:noFill/>
          </a:ln>
        </p:spPr>
      </p:pic>
      <p:pic>
        <p:nvPicPr>
          <p:cNvPr descr="People Characters Giving Five Star Feedback. Vector customer review concepts. Reviews stars with good and bad rate and text. 3D Web Vector Illustrations." id="734" name="Google Shape;734;p55"/>
          <p:cNvPicPr preferRelativeResize="0"/>
          <p:nvPr/>
        </p:nvPicPr>
        <p:blipFill rotWithShape="1">
          <a:blip r:embed="rId5">
            <a:alphaModFix/>
          </a:blip>
          <a:srcRect b="27439" l="13667" r="19999" t="33079"/>
          <a:stretch/>
        </p:blipFill>
        <p:spPr>
          <a:xfrm>
            <a:off x="1505335" y="4095751"/>
            <a:ext cx="3790950" cy="1733550"/>
          </a:xfrm>
          <a:prstGeom prst="rect">
            <a:avLst/>
          </a:prstGeom>
          <a:noFill/>
          <a:ln>
            <a:noFill/>
          </a:ln>
        </p:spPr>
      </p:pic>
      <p:sp>
        <p:nvSpPr>
          <p:cNvPr id="735" name="Google Shape;735;p55"/>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descr="User reviews and feedback concept. User reviews online. Customer feedback review experience rating concept. User client service message. Vector illustration. EPS 10" id="741" name="Google Shape;741;p56"/>
          <p:cNvPicPr preferRelativeResize="0"/>
          <p:nvPr/>
        </p:nvPicPr>
        <p:blipFill rotWithShape="1">
          <a:blip r:embed="rId4">
            <a:alphaModFix/>
          </a:blip>
          <a:srcRect b="0" l="0" r="0" t="0"/>
          <a:stretch/>
        </p:blipFill>
        <p:spPr>
          <a:xfrm>
            <a:off x="2247900" y="606981"/>
            <a:ext cx="8782050" cy="4903311"/>
          </a:xfrm>
          <a:prstGeom prst="rect">
            <a:avLst/>
          </a:prstGeom>
          <a:noFill/>
          <a:ln>
            <a:noFill/>
          </a:ln>
        </p:spPr>
      </p:pic>
      <p:sp>
        <p:nvSpPr>
          <p:cNvPr id="742" name="Google Shape;742;p56"/>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ratings  </a:t>
            </a:r>
            <a:endParaRPr b="0" i="0" sz="1400" u="none" cap="none" strike="noStrike">
              <a:solidFill>
                <a:srgbClr val="000000"/>
              </a:solidFill>
              <a:latin typeface="Arial"/>
              <a:ea typeface="Arial"/>
              <a:cs typeface="Arial"/>
              <a:sym typeface="Arial"/>
            </a:endParaRPr>
          </a:p>
        </p:txBody>
      </p:sp>
      <p:pic>
        <p:nvPicPr>
          <p:cNvPr descr="Man holding magnifying glass and looking through it at interrogation points. Concept of frequently asked questions, query, investigation, search for information. Modern flat vector illustration." id="743" name="Google Shape;743;p56"/>
          <p:cNvPicPr preferRelativeResize="0"/>
          <p:nvPr/>
        </p:nvPicPr>
        <p:blipFill rotWithShape="1">
          <a:blip r:embed="rId5">
            <a:alphaModFix/>
          </a:blip>
          <a:srcRect b="12118" l="6333" r="13333" t="4849"/>
          <a:stretch/>
        </p:blipFill>
        <p:spPr>
          <a:xfrm>
            <a:off x="1162050" y="1975605"/>
            <a:ext cx="4003139" cy="4275414"/>
          </a:xfrm>
          <a:prstGeom prst="rect">
            <a:avLst/>
          </a:prstGeom>
          <a:noFill/>
          <a:ln>
            <a:noFill/>
          </a:ln>
        </p:spPr>
      </p:pic>
      <p:sp>
        <p:nvSpPr>
          <p:cNvPr id="744" name="Google Shape;744;p56"/>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
        <p:nvSpPr>
          <p:cNvPr id="745" name="Google Shape;745;p56"/>
          <p:cNvSpPr/>
          <p:nvPr/>
        </p:nvSpPr>
        <p:spPr>
          <a:xfrm>
            <a:off x="2614805" y="5351133"/>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1800"/>
              <a:buFont typeface="Noto Sans Symbols"/>
              <a:buNone/>
            </a:pPr>
            <a:r>
              <a:rPr b="0" i="0" lang="en-GB" sz="2800" u="none" cap="none" strike="noStrike">
                <a:solidFill>
                  <a:schemeClr val="dk1"/>
                </a:solidFill>
                <a:latin typeface="Calibri"/>
                <a:ea typeface="Calibri"/>
                <a:cs typeface="Calibri"/>
                <a:sym typeface="Calibri"/>
              </a:rPr>
              <a:t>Find a solution to the common problem the customers are facing</a:t>
            </a:r>
            <a:endParaRPr/>
          </a:p>
        </p:txBody>
      </p:sp>
      <p:sp>
        <p:nvSpPr>
          <p:cNvPr id="746" name="Google Shape;746;p56"/>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7"/>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ratings  </a:t>
            </a:r>
            <a:endParaRPr b="0" i="0" sz="1400" u="none" cap="none" strike="noStrike">
              <a:solidFill>
                <a:srgbClr val="000000"/>
              </a:solidFill>
              <a:latin typeface="Arial"/>
              <a:ea typeface="Arial"/>
              <a:cs typeface="Arial"/>
              <a:sym typeface="Arial"/>
            </a:endParaRPr>
          </a:p>
        </p:txBody>
      </p:sp>
      <p:pic>
        <p:nvPicPr>
          <p:cNvPr descr="A girl with a loudspeaker asks customers to leave a review. Evaluating app, product, service. Feedback consumer, a customer review. Trendy vector flat illustration." id="753" name="Google Shape;753;p57"/>
          <p:cNvPicPr preferRelativeResize="0"/>
          <p:nvPr/>
        </p:nvPicPr>
        <p:blipFill rotWithShape="1">
          <a:blip r:embed="rId4">
            <a:alphaModFix/>
          </a:blip>
          <a:srcRect b="0" l="0" r="0" t="0"/>
          <a:stretch/>
        </p:blipFill>
        <p:spPr>
          <a:xfrm>
            <a:off x="1421702" y="429574"/>
            <a:ext cx="8865298" cy="5998851"/>
          </a:xfrm>
          <a:prstGeom prst="rect">
            <a:avLst/>
          </a:prstGeom>
          <a:noFill/>
          <a:ln>
            <a:noFill/>
          </a:ln>
        </p:spPr>
      </p:pic>
      <p:sp>
        <p:nvSpPr>
          <p:cNvPr id="754" name="Google Shape;754;p57"/>
          <p:cNvSpPr/>
          <p:nvPr/>
        </p:nvSpPr>
        <p:spPr>
          <a:xfrm>
            <a:off x="6553200" y="971550"/>
            <a:ext cx="3562350" cy="2133600"/>
          </a:xfrm>
          <a:prstGeom prst="roundRect">
            <a:avLst>
              <a:gd fmla="val 27193" name="adj"/>
            </a:avLst>
          </a:prstGeom>
          <a:solidFill>
            <a:srgbClr val="8879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chemeClr val="lt1"/>
                </a:solidFill>
                <a:latin typeface="Aharoni"/>
                <a:ea typeface="Aharoni"/>
                <a:cs typeface="Aharoni"/>
                <a:sym typeface="Aharoni"/>
              </a:rPr>
              <a:t>Write a review</a:t>
            </a:r>
            <a:endParaRPr b="0" i="0" sz="1400" u="none" cap="none" strike="noStrike">
              <a:solidFill>
                <a:srgbClr val="000000"/>
              </a:solidFill>
              <a:latin typeface="Arial"/>
              <a:ea typeface="Arial"/>
              <a:cs typeface="Arial"/>
              <a:sym typeface="Arial"/>
            </a:endParaRPr>
          </a:p>
        </p:txBody>
      </p:sp>
      <p:sp>
        <p:nvSpPr>
          <p:cNvPr id="755" name="Google Shape;755;p57"/>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8"/>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Product ratings  </a:t>
            </a:r>
            <a:endParaRPr b="0" i="0" sz="1400" u="none" cap="none" strike="noStrike">
              <a:solidFill>
                <a:srgbClr val="000000"/>
              </a:solidFill>
              <a:latin typeface="Arial"/>
              <a:ea typeface="Arial"/>
              <a:cs typeface="Arial"/>
              <a:sym typeface="Arial"/>
            </a:endParaRPr>
          </a:p>
        </p:txBody>
      </p:sp>
      <p:pic>
        <p:nvPicPr>
          <p:cNvPr descr="Customer Support Online, Call Center for Company Clients Flat Vector Concept. Man Asking Question, Searching Technical Advice, Messaging to Helpline, Communicating with Operator Online Illustration" id="762" name="Google Shape;762;p58"/>
          <p:cNvPicPr preferRelativeResize="0"/>
          <p:nvPr/>
        </p:nvPicPr>
        <p:blipFill rotWithShape="1">
          <a:blip r:embed="rId4">
            <a:alphaModFix/>
          </a:blip>
          <a:srcRect b="0" l="0" r="0" t="0"/>
          <a:stretch/>
        </p:blipFill>
        <p:spPr>
          <a:xfrm>
            <a:off x="2115227" y="287818"/>
            <a:ext cx="8953500" cy="6282373"/>
          </a:xfrm>
          <a:prstGeom prst="rect">
            <a:avLst/>
          </a:prstGeom>
          <a:noFill/>
          <a:ln>
            <a:noFill/>
          </a:ln>
        </p:spPr>
      </p:pic>
      <p:sp>
        <p:nvSpPr>
          <p:cNvPr id="763" name="Google Shape;763;p58"/>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
        <p:nvSpPr>
          <p:cNvPr id="764" name="Google Shape;764;p58"/>
          <p:cNvSpPr/>
          <p:nvPr/>
        </p:nvSpPr>
        <p:spPr>
          <a:xfrm>
            <a:off x="2614805" y="5351133"/>
            <a:ext cx="6453461"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b="0" i="0" lang="en-GB" sz="2800" u="none" cap="none" strike="noStrike">
                <a:solidFill>
                  <a:schemeClr val="dk1"/>
                </a:solidFill>
                <a:latin typeface="Calibri"/>
                <a:ea typeface="Calibri"/>
                <a:cs typeface="Calibri"/>
                <a:sym typeface="Calibri"/>
              </a:rPr>
              <a:t>Respond to a concern as soon as </a:t>
            </a:r>
            <a:r>
              <a:rPr b="0" i="0" lang="en-GB" sz="2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50"/>
                  </a:ext>
                </a:extLst>
              </a:rPr>
              <a:t>possible</a:t>
            </a:r>
            <a:r>
              <a:rPr b="0" i="0" lang="en-GB" sz="2800" u="none" cap="none" strike="noStrike">
                <a:solidFill>
                  <a:schemeClr val="dk1"/>
                </a:solidFill>
                <a:latin typeface="Calibri"/>
                <a:ea typeface="Calibri"/>
                <a:cs typeface="Calibri"/>
                <a:sym typeface="Calibri"/>
              </a:rPr>
              <a:t> </a:t>
            </a:r>
            <a:endParaRPr b="0" i="0" sz="2400" u="none" cap="none" strike="noStrike">
              <a:solidFill>
                <a:schemeClr val="dk1"/>
              </a:solidFill>
              <a:latin typeface="Arial"/>
              <a:ea typeface="Arial"/>
              <a:cs typeface="Arial"/>
              <a:sym typeface="Arial"/>
            </a:endParaRPr>
          </a:p>
        </p:txBody>
      </p:sp>
      <p:sp>
        <p:nvSpPr>
          <p:cNvPr id="765" name="Google Shape;765;p58"/>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5"/>
          <p:cNvPicPr preferRelativeResize="0"/>
          <p:nvPr/>
        </p:nvPicPr>
        <p:blipFill rotWithShape="1">
          <a:blip r:embed="rId3">
            <a:alphaModFix amt="70000"/>
          </a:blip>
          <a:srcRect b="0" l="0" r="0" t="0"/>
          <a:stretch/>
        </p:blipFill>
        <p:spPr>
          <a:xfrm>
            <a:off x="-14619" y="0"/>
            <a:ext cx="12370170" cy="6858000"/>
          </a:xfrm>
          <a:prstGeom prst="rect">
            <a:avLst/>
          </a:prstGeom>
          <a:noFill/>
          <a:ln>
            <a:noFill/>
          </a:ln>
        </p:spPr>
      </p:pic>
      <p:pic>
        <p:nvPicPr>
          <p:cNvPr id="138" name="Google Shape;138;p5"/>
          <p:cNvPicPr preferRelativeResize="0"/>
          <p:nvPr/>
        </p:nvPicPr>
        <p:blipFill rotWithShape="1">
          <a:blip r:embed="rId4">
            <a:alphaModFix/>
          </a:blip>
          <a:srcRect b="0" l="0" r="0" t="0"/>
          <a:stretch/>
        </p:blipFill>
        <p:spPr>
          <a:xfrm>
            <a:off x="2470548" y="1955095"/>
            <a:ext cx="2076740" cy="4553585"/>
          </a:xfrm>
          <a:prstGeom prst="rect">
            <a:avLst/>
          </a:prstGeom>
          <a:noFill/>
          <a:ln>
            <a:noFill/>
          </a:ln>
        </p:spPr>
      </p:pic>
      <p:pic>
        <p:nvPicPr>
          <p:cNvPr id="139" name="Google Shape;139;p5"/>
          <p:cNvPicPr preferRelativeResize="0"/>
          <p:nvPr/>
        </p:nvPicPr>
        <p:blipFill rotWithShape="1">
          <a:blip r:embed="rId5">
            <a:alphaModFix/>
          </a:blip>
          <a:srcRect b="0" l="0" r="0" t="0"/>
          <a:stretch/>
        </p:blipFill>
        <p:spPr>
          <a:xfrm flipH="1">
            <a:off x="7879948" y="2193252"/>
            <a:ext cx="2457334" cy="4077269"/>
          </a:xfrm>
          <a:prstGeom prst="rect">
            <a:avLst/>
          </a:prstGeom>
          <a:noFill/>
          <a:ln>
            <a:noFill/>
          </a:ln>
        </p:spPr>
      </p:pic>
      <p:sp>
        <p:nvSpPr>
          <p:cNvPr id="140" name="Google Shape;140;p5"/>
          <p:cNvSpPr txBox="1"/>
          <p:nvPr/>
        </p:nvSpPr>
        <p:spPr>
          <a:xfrm>
            <a:off x="0" y="0"/>
            <a:ext cx="1650379"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Scenario</a:t>
            </a:r>
            <a:endParaRPr b="0" i="0" sz="1400" u="none" cap="none" strike="noStrike">
              <a:solidFill>
                <a:srgbClr val="000000"/>
              </a:solidFill>
              <a:latin typeface="Arial"/>
              <a:ea typeface="Arial"/>
              <a:cs typeface="Arial"/>
              <a:sym typeface="Arial"/>
            </a:endParaRPr>
          </a:p>
        </p:txBody>
      </p:sp>
      <p:sp>
        <p:nvSpPr>
          <p:cNvPr id="141" name="Google Shape;141;p5"/>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9"/>
          <p:cNvSpPr txBox="1"/>
          <p:nvPr/>
        </p:nvSpPr>
        <p:spPr>
          <a:xfrm>
            <a:off x="0" y="-24051"/>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51"/>
                  </a:ext>
                </a:extLst>
              </a:rPr>
              <a:t>Examples of good and bad listing</a:t>
            </a:r>
            <a:endParaRPr b="0" i="0" sz="1400" u="none" cap="none" strike="noStrike">
              <a:solidFill>
                <a:srgbClr val="000000"/>
              </a:solidFill>
              <a:latin typeface="Arial"/>
              <a:ea typeface="Arial"/>
              <a:cs typeface="Arial"/>
              <a:sym typeface="Arial"/>
            </a:endParaRPr>
          </a:p>
        </p:txBody>
      </p:sp>
      <p:pic>
        <p:nvPicPr>
          <p:cNvPr id="772" name="Google Shape;772;p59"/>
          <p:cNvPicPr preferRelativeResize="0"/>
          <p:nvPr/>
        </p:nvPicPr>
        <p:blipFill rotWithShape="1">
          <a:blip r:embed="rId4">
            <a:alphaModFix/>
          </a:blip>
          <a:srcRect b="0" l="0" r="0" t="0"/>
          <a:stretch/>
        </p:blipFill>
        <p:spPr>
          <a:xfrm>
            <a:off x="2614806" y="491742"/>
            <a:ext cx="7042150" cy="5941814"/>
          </a:xfrm>
          <a:prstGeom prst="rect">
            <a:avLst/>
          </a:prstGeom>
          <a:noFill/>
          <a:ln>
            <a:noFill/>
          </a:ln>
        </p:spPr>
      </p:pic>
      <p:sp>
        <p:nvSpPr>
          <p:cNvPr id="773" name="Google Shape;773;p59"/>
          <p:cNvSpPr txBox="1"/>
          <p:nvPr/>
        </p:nvSpPr>
        <p:spPr>
          <a:xfrm>
            <a:off x="4683512" y="1826344"/>
            <a:ext cx="1159727" cy="584775"/>
          </a:xfrm>
          <a:prstGeom prst="rect">
            <a:avLst/>
          </a:prstGeom>
          <a:solidFill>
            <a:srgbClr val="FEFEF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Good</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4" name="Google Shape;774;p59"/>
          <p:cNvSpPr txBox="1"/>
          <p:nvPr/>
        </p:nvSpPr>
        <p:spPr>
          <a:xfrm>
            <a:off x="6010507" y="1826343"/>
            <a:ext cx="1159727" cy="584775"/>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Bad</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5" name="Google Shape;775;p59"/>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0" name="Shape 780"/>
        <p:cNvGrpSpPr/>
        <p:nvPr/>
      </p:nvGrpSpPr>
      <p:grpSpPr>
        <a:xfrm>
          <a:off x="0" y="0"/>
          <a:ext cx="0" cy="0"/>
          <a:chOff x="0" y="0"/>
          <a:chExt cx="0" cy="0"/>
        </a:xfrm>
      </p:grpSpPr>
      <p:pic>
        <p:nvPicPr>
          <p:cNvPr descr="SwissTech's Walmart listing with detailed description" id="781" name="Google Shape;781;p60"/>
          <p:cNvPicPr preferRelativeResize="0"/>
          <p:nvPr/>
        </p:nvPicPr>
        <p:blipFill rotWithShape="1">
          <a:blip r:embed="rId4">
            <a:alphaModFix/>
          </a:blip>
          <a:srcRect b="0" l="0" r="0" t="0"/>
          <a:stretch/>
        </p:blipFill>
        <p:spPr>
          <a:xfrm>
            <a:off x="643467" y="790870"/>
            <a:ext cx="10905066" cy="5276259"/>
          </a:xfrm>
          <a:prstGeom prst="rect">
            <a:avLst/>
          </a:prstGeom>
          <a:noFill/>
          <a:ln>
            <a:noFill/>
          </a:ln>
        </p:spPr>
      </p:pic>
      <p:sp>
        <p:nvSpPr>
          <p:cNvPr id="782" name="Google Shape;782;p60"/>
          <p:cNvSpPr/>
          <p:nvPr/>
        </p:nvSpPr>
        <p:spPr>
          <a:xfrm rot="-8440386">
            <a:off x="9872440" y="2030761"/>
            <a:ext cx="1004257" cy="47417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3" name="Google Shape;783;p60"/>
          <p:cNvSpPr/>
          <p:nvPr/>
        </p:nvSpPr>
        <p:spPr>
          <a:xfrm rot="-2581614">
            <a:off x="5169223" y="5012597"/>
            <a:ext cx="1004257" cy="47417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4" name="Google Shape;784;p60"/>
          <p:cNvSpPr txBox="1"/>
          <p:nvPr/>
        </p:nvSpPr>
        <p:spPr>
          <a:xfrm>
            <a:off x="0" y="-24051"/>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Examples of good and bad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52"/>
                  </a:ext>
                </a:extLst>
              </a:rPr>
              <a:t>listing</a:t>
            </a:r>
            <a:endParaRPr b="0" i="0" sz="1400" u="none" cap="none" strike="noStrike">
              <a:solidFill>
                <a:srgbClr val="000000"/>
              </a:solidFill>
              <a:latin typeface="Arial"/>
              <a:ea typeface="Arial"/>
              <a:cs typeface="Arial"/>
              <a:sym typeface="Arial"/>
            </a:endParaRPr>
          </a:p>
        </p:txBody>
      </p:sp>
      <p:sp>
        <p:nvSpPr>
          <p:cNvPr id="785" name="Google Shape;785;p60"/>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61"/>
          <p:cNvPicPr preferRelativeResize="0"/>
          <p:nvPr/>
        </p:nvPicPr>
        <p:blipFill rotWithShape="1">
          <a:blip r:embed="rId4">
            <a:alphaModFix/>
          </a:blip>
          <a:srcRect b="0" l="0" r="0" t="0"/>
          <a:stretch/>
        </p:blipFill>
        <p:spPr>
          <a:xfrm>
            <a:off x="49161" y="235974"/>
            <a:ext cx="11416787" cy="5502066"/>
          </a:xfrm>
          <a:prstGeom prst="rect">
            <a:avLst/>
          </a:prstGeom>
          <a:noFill/>
          <a:ln>
            <a:noFill/>
          </a:ln>
        </p:spPr>
      </p:pic>
      <p:sp>
        <p:nvSpPr>
          <p:cNvPr id="792" name="Google Shape;792;p61"/>
          <p:cNvSpPr/>
          <p:nvPr/>
        </p:nvSpPr>
        <p:spPr>
          <a:xfrm rot="-8440386">
            <a:off x="10963819" y="3693530"/>
            <a:ext cx="1004257" cy="47417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93" name="Google Shape;793;p61"/>
          <p:cNvPicPr preferRelativeResize="0"/>
          <p:nvPr/>
        </p:nvPicPr>
        <p:blipFill rotWithShape="1">
          <a:blip r:embed="rId5">
            <a:alphaModFix/>
          </a:blip>
          <a:srcRect b="0" l="0" r="0" t="0"/>
          <a:stretch/>
        </p:blipFill>
        <p:spPr>
          <a:xfrm>
            <a:off x="49161" y="0"/>
            <a:ext cx="7052829" cy="6296298"/>
          </a:xfrm>
          <a:prstGeom prst="rect">
            <a:avLst/>
          </a:prstGeom>
          <a:noFill/>
          <a:ln>
            <a:noFill/>
          </a:ln>
        </p:spPr>
      </p:pic>
      <p:sp>
        <p:nvSpPr>
          <p:cNvPr id="794" name="Google Shape;794;p61"/>
          <p:cNvSpPr txBox="1"/>
          <p:nvPr/>
        </p:nvSpPr>
        <p:spPr>
          <a:xfrm>
            <a:off x="7950331" y="1461541"/>
            <a:ext cx="1064302" cy="3747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Calibri"/>
                <a:ea typeface="Calibri"/>
                <a:cs typeface="Calibri"/>
                <a:sym typeface="Calibri"/>
              </a:rPr>
              <a:t>$64.00</a:t>
            </a:r>
            <a:endParaRPr b="0" i="0" sz="1400" u="none" cap="none" strike="noStrike">
              <a:solidFill>
                <a:srgbClr val="000000"/>
              </a:solidFill>
              <a:latin typeface="Arial"/>
              <a:ea typeface="Arial"/>
              <a:cs typeface="Arial"/>
              <a:sym typeface="Arial"/>
            </a:endParaRPr>
          </a:p>
        </p:txBody>
      </p:sp>
      <p:sp>
        <p:nvSpPr>
          <p:cNvPr id="795" name="Google Shape;795;p61"/>
          <p:cNvSpPr txBox="1"/>
          <p:nvPr/>
        </p:nvSpPr>
        <p:spPr>
          <a:xfrm>
            <a:off x="10380412" y="3187902"/>
            <a:ext cx="792951" cy="246221"/>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Calibri"/>
                <a:ea typeface="Calibri"/>
                <a:cs typeface="Calibri"/>
                <a:sym typeface="Calibri"/>
              </a:rPr>
              <a:t>$64.00</a:t>
            </a:r>
            <a:endParaRPr b="0" i="0" sz="1400" u="none" cap="none" strike="noStrike">
              <a:solidFill>
                <a:srgbClr val="000000"/>
              </a:solidFill>
              <a:latin typeface="Arial"/>
              <a:ea typeface="Arial"/>
              <a:cs typeface="Arial"/>
              <a:sym typeface="Arial"/>
            </a:endParaRPr>
          </a:p>
        </p:txBody>
      </p:sp>
      <p:sp>
        <p:nvSpPr>
          <p:cNvPr id="796" name="Google Shape;796;p61"/>
          <p:cNvSpPr txBox="1"/>
          <p:nvPr/>
        </p:nvSpPr>
        <p:spPr>
          <a:xfrm>
            <a:off x="-156117" y="-646331"/>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Examples of good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53"/>
                  </a:ext>
                </a:extLst>
              </a:rPr>
              <a:t>and</a:t>
            </a:r>
            <a:r>
              <a:rPr b="0" i="0" lang="en-GB" sz="1800" u="none" cap="none" strike="noStrike">
                <a:solidFill>
                  <a:schemeClr val="dk1"/>
                </a:solidFill>
                <a:latin typeface="Calibri"/>
                <a:ea typeface="Calibri"/>
                <a:cs typeface="Calibri"/>
                <a:sym typeface="Calibri"/>
              </a:rPr>
              <a:t> bad listing</a:t>
            </a:r>
            <a:endParaRPr b="0" i="0" sz="1400" u="none" cap="none" strike="noStrike">
              <a:solidFill>
                <a:srgbClr val="000000"/>
              </a:solidFill>
              <a:latin typeface="Arial"/>
              <a:ea typeface="Arial"/>
              <a:cs typeface="Arial"/>
              <a:sym typeface="Arial"/>
            </a:endParaRPr>
          </a:p>
        </p:txBody>
      </p:sp>
      <p:sp>
        <p:nvSpPr>
          <p:cNvPr id="797" name="Google Shape;797;p61"/>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2"/>
          <p:cNvSpPr txBox="1"/>
          <p:nvPr/>
        </p:nvSpPr>
        <p:spPr>
          <a:xfrm>
            <a:off x="0" y="-24051"/>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Examples of good and bad </a:t>
            </a: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54"/>
                  </a:ext>
                </a:extLst>
              </a:rPr>
              <a:t>listing</a:t>
            </a:r>
            <a:endParaRPr b="0" i="0" sz="1400" u="none" cap="none" strike="noStrike">
              <a:solidFill>
                <a:srgbClr val="000000"/>
              </a:solidFill>
              <a:latin typeface="Arial"/>
              <a:ea typeface="Arial"/>
              <a:cs typeface="Arial"/>
              <a:sym typeface="Arial"/>
            </a:endParaRPr>
          </a:p>
        </p:txBody>
      </p:sp>
      <p:pic>
        <p:nvPicPr>
          <p:cNvPr id="804" name="Google Shape;804;p62"/>
          <p:cNvPicPr preferRelativeResize="0"/>
          <p:nvPr/>
        </p:nvPicPr>
        <p:blipFill rotWithShape="1">
          <a:blip r:embed="rId4">
            <a:alphaModFix/>
          </a:blip>
          <a:srcRect b="0" l="0" r="0" t="0"/>
          <a:stretch/>
        </p:blipFill>
        <p:spPr>
          <a:xfrm>
            <a:off x="49161" y="693174"/>
            <a:ext cx="11416787" cy="5502066"/>
          </a:xfrm>
          <a:prstGeom prst="rect">
            <a:avLst/>
          </a:prstGeom>
          <a:noFill/>
          <a:ln>
            <a:noFill/>
          </a:ln>
        </p:spPr>
      </p:pic>
      <p:pic>
        <p:nvPicPr>
          <p:cNvPr id="805" name="Google Shape;805;p62"/>
          <p:cNvPicPr preferRelativeResize="0"/>
          <p:nvPr/>
        </p:nvPicPr>
        <p:blipFill rotWithShape="1">
          <a:blip r:embed="rId5">
            <a:alphaModFix/>
          </a:blip>
          <a:srcRect b="0" l="0" r="0" t="0"/>
          <a:stretch/>
        </p:blipFill>
        <p:spPr>
          <a:xfrm>
            <a:off x="49161" y="457200"/>
            <a:ext cx="7052829" cy="6296298"/>
          </a:xfrm>
          <a:prstGeom prst="rect">
            <a:avLst/>
          </a:prstGeom>
          <a:noFill/>
          <a:ln>
            <a:noFill/>
          </a:ln>
        </p:spPr>
      </p:pic>
      <p:sp>
        <p:nvSpPr>
          <p:cNvPr id="806" name="Google Shape;806;p62"/>
          <p:cNvSpPr txBox="1"/>
          <p:nvPr/>
        </p:nvSpPr>
        <p:spPr>
          <a:xfrm>
            <a:off x="7950331" y="1918741"/>
            <a:ext cx="1064302" cy="3747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Calibri"/>
                <a:ea typeface="Calibri"/>
                <a:cs typeface="Calibri"/>
                <a:sym typeface="Calibri"/>
              </a:rPr>
              <a:t>$64.00</a:t>
            </a:r>
            <a:endParaRPr b="0" i="0" sz="1400" u="none" cap="none" strike="noStrike">
              <a:solidFill>
                <a:srgbClr val="000000"/>
              </a:solidFill>
              <a:latin typeface="Arial"/>
              <a:ea typeface="Arial"/>
              <a:cs typeface="Arial"/>
              <a:sym typeface="Arial"/>
            </a:endParaRPr>
          </a:p>
        </p:txBody>
      </p:sp>
      <p:sp>
        <p:nvSpPr>
          <p:cNvPr id="807" name="Google Shape;807;p62"/>
          <p:cNvSpPr txBox="1"/>
          <p:nvPr/>
        </p:nvSpPr>
        <p:spPr>
          <a:xfrm>
            <a:off x="10380412" y="3645102"/>
            <a:ext cx="792951" cy="246221"/>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Calibri"/>
                <a:ea typeface="Calibri"/>
                <a:cs typeface="Calibri"/>
                <a:sym typeface="Calibri"/>
              </a:rPr>
              <a:t>$64.00</a:t>
            </a:r>
            <a:endParaRPr b="0" i="0" sz="1400" u="none" cap="none" strike="noStrike">
              <a:solidFill>
                <a:srgbClr val="000000"/>
              </a:solidFill>
              <a:latin typeface="Arial"/>
              <a:ea typeface="Arial"/>
              <a:cs typeface="Arial"/>
              <a:sym typeface="Arial"/>
            </a:endParaRPr>
          </a:p>
        </p:txBody>
      </p:sp>
      <p:sp>
        <p:nvSpPr>
          <p:cNvPr id="808" name="Google Shape;808;p62"/>
          <p:cNvSpPr/>
          <p:nvPr/>
        </p:nvSpPr>
        <p:spPr>
          <a:xfrm>
            <a:off x="9544050" y="1104900"/>
            <a:ext cx="1971059" cy="438150"/>
          </a:xfrm>
          <a:prstGeom prst="rect">
            <a:avLst/>
          </a:prstGeom>
          <a:no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9" name="Google Shape;809;p62"/>
          <p:cNvSpPr/>
          <p:nvPr/>
        </p:nvSpPr>
        <p:spPr>
          <a:xfrm rot="8260092">
            <a:off x="10955506" y="1664388"/>
            <a:ext cx="323850" cy="679551"/>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0" name="Google Shape;810;p62"/>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descr="A picture containing text&#10;&#10;Description automatically generated" id="816" name="Google Shape;816;p63"/>
          <p:cNvPicPr preferRelativeResize="0"/>
          <p:nvPr/>
        </p:nvPicPr>
        <p:blipFill rotWithShape="1">
          <a:blip r:embed="rId4">
            <a:alphaModFix/>
          </a:blip>
          <a:srcRect b="0" l="0" r="0" t="0"/>
          <a:stretch/>
        </p:blipFill>
        <p:spPr>
          <a:xfrm>
            <a:off x="644846" y="800053"/>
            <a:ext cx="10902308" cy="5257893"/>
          </a:xfrm>
          <a:prstGeom prst="rect">
            <a:avLst/>
          </a:prstGeom>
          <a:noFill/>
          <a:ln>
            <a:noFill/>
          </a:ln>
        </p:spPr>
      </p:pic>
      <p:sp>
        <p:nvSpPr>
          <p:cNvPr id="817" name="Google Shape;817;p63"/>
          <p:cNvSpPr/>
          <p:nvPr/>
        </p:nvSpPr>
        <p:spPr>
          <a:xfrm>
            <a:off x="7220607" y="1261241"/>
            <a:ext cx="662151" cy="252249"/>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8" name="Google Shape;818;p63"/>
          <p:cNvSpPr/>
          <p:nvPr/>
        </p:nvSpPr>
        <p:spPr>
          <a:xfrm>
            <a:off x="7220606" y="4062248"/>
            <a:ext cx="662151" cy="252249"/>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19" name="Google Shape;819;p63"/>
          <p:cNvPicPr preferRelativeResize="0"/>
          <p:nvPr/>
        </p:nvPicPr>
        <p:blipFill rotWithShape="1">
          <a:blip r:embed="rId5">
            <a:alphaModFix/>
          </a:blip>
          <a:srcRect b="0" l="0" r="0" t="0"/>
          <a:stretch/>
        </p:blipFill>
        <p:spPr>
          <a:xfrm>
            <a:off x="10468864" y="328498"/>
            <a:ext cx="786615" cy="1184992"/>
          </a:xfrm>
          <a:prstGeom prst="rect">
            <a:avLst/>
          </a:prstGeom>
          <a:noFill/>
          <a:ln>
            <a:noFill/>
          </a:ln>
        </p:spPr>
      </p:pic>
      <p:sp>
        <p:nvSpPr>
          <p:cNvPr id="820" name="Google Shape;820;p63"/>
          <p:cNvSpPr txBox="1"/>
          <p:nvPr/>
        </p:nvSpPr>
        <p:spPr>
          <a:xfrm>
            <a:off x="0" y="-24051"/>
            <a:ext cx="2614805" cy="646331"/>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55"/>
                  </a:ext>
                </a:extLst>
              </a:rPr>
              <a:t>Examples</a:t>
            </a:r>
            <a:r>
              <a:rPr b="0" i="0" lang="en-GB" sz="1800" u="none" cap="none" strike="noStrike">
                <a:solidFill>
                  <a:schemeClr val="dk1"/>
                </a:solidFill>
                <a:latin typeface="Calibri"/>
                <a:ea typeface="Calibri"/>
                <a:cs typeface="Calibri"/>
                <a:sym typeface="Calibri"/>
              </a:rPr>
              <a:t> of good and bad listing</a:t>
            </a:r>
            <a:endParaRPr b="0" i="0" sz="1400" u="none" cap="none" strike="noStrike">
              <a:solidFill>
                <a:srgbClr val="000000"/>
              </a:solidFill>
              <a:latin typeface="Arial"/>
              <a:ea typeface="Arial"/>
              <a:cs typeface="Arial"/>
              <a:sym typeface="Arial"/>
            </a:endParaRPr>
          </a:p>
        </p:txBody>
      </p:sp>
      <p:sp>
        <p:nvSpPr>
          <p:cNvPr id="821" name="Google Shape;821;p63"/>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4"/>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Conclusion </a:t>
            </a:r>
            <a:endParaRPr b="0" i="0" sz="1400" u="none" cap="none" strike="noStrike">
              <a:solidFill>
                <a:srgbClr val="000000"/>
              </a:solidFill>
              <a:latin typeface="Arial"/>
              <a:ea typeface="Arial"/>
              <a:cs typeface="Arial"/>
              <a:sym typeface="Arial"/>
            </a:endParaRPr>
          </a:p>
        </p:txBody>
      </p:sp>
      <p:pic>
        <p:nvPicPr>
          <p:cNvPr descr="little people fill out a form, modern concept for web banners, infographics, websites, printed products. Concept done job, checklist, long paper document and to do list with checkboxes" id="828" name="Google Shape;828;p64"/>
          <p:cNvPicPr preferRelativeResize="0"/>
          <p:nvPr/>
        </p:nvPicPr>
        <p:blipFill rotWithShape="1">
          <a:blip r:embed="rId4">
            <a:alphaModFix/>
          </a:blip>
          <a:srcRect b="10809" l="0" r="0" t="0"/>
          <a:stretch/>
        </p:blipFill>
        <p:spPr>
          <a:xfrm>
            <a:off x="762247" y="1009650"/>
            <a:ext cx="10166346" cy="5410201"/>
          </a:xfrm>
          <a:prstGeom prst="rect">
            <a:avLst/>
          </a:prstGeom>
          <a:noFill/>
          <a:ln>
            <a:noFill/>
          </a:ln>
        </p:spPr>
      </p:pic>
      <p:sp>
        <p:nvSpPr>
          <p:cNvPr id="829" name="Google Shape;829;p64"/>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
        <p:nvSpPr>
          <p:cNvPr id="830" name="Google Shape;830;p64"/>
          <p:cNvSpPr/>
          <p:nvPr/>
        </p:nvSpPr>
        <p:spPr>
          <a:xfrm>
            <a:off x="1307402" y="5446971"/>
            <a:ext cx="8306019" cy="972880"/>
          </a:xfrm>
          <a:prstGeom prst="roundRect">
            <a:avLst>
              <a:gd fmla="val 16667" name="adj"/>
            </a:avLst>
          </a:prstGeom>
          <a:solidFill>
            <a:srgbClr val="FFF2CC"/>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b="0" i="0" lang="en-GB" sz="2400" u="none" cap="none" strike="noStrike">
                <a:solidFill>
                  <a:srgbClr val="000000"/>
                </a:solidFill>
                <a:latin typeface="Calibri"/>
                <a:ea typeface="Calibri"/>
                <a:cs typeface="Calibri"/>
                <a:sym typeface="Calibri"/>
              </a:rPr>
              <a:t>Walmart Listing Quality Dashboard: Allows you to track and improve your listing</a:t>
            </a:r>
            <a:endParaRPr b="0" i="0" sz="2400" u="none" cap="none" strike="noStrike">
              <a:solidFill>
                <a:schemeClr val="dk1"/>
              </a:solidFill>
              <a:latin typeface="Arial"/>
              <a:ea typeface="Arial"/>
              <a:cs typeface="Arial"/>
              <a:sym typeface="Arial"/>
            </a:endParaRPr>
          </a:p>
        </p:txBody>
      </p:sp>
      <p:sp>
        <p:nvSpPr>
          <p:cNvPr id="831" name="Google Shape;831;p64"/>
          <p:cNvSpPr/>
          <p:nvPr/>
        </p:nvSpPr>
        <p:spPr>
          <a:xfrm>
            <a:off x="12477750" y="5010150"/>
            <a:ext cx="2076450" cy="8001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OST Added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descr="Vector 3d arrows infographic. Template for diagram, graph, presentation and chart. Business stairs concept with 5 options, parts, steps or processes. Abstract background." id="837" name="Google Shape;837;p82"/>
          <p:cNvPicPr preferRelativeResize="0"/>
          <p:nvPr/>
        </p:nvPicPr>
        <p:blipFill rotWithShape="1">
          <a:blip r:embed="rId4">
            <a:alphaModFix/>
          </a:blip>
          <a:srcRect b="14444" l="0" r="0" t="8889"/>
          <a:stretch/>
        </p:blipFill>
        <p:spPr>
          <a:xfrm>
            <a:off x="423863" y="800100"/>
            <a:ext cx="11768137" cy="5810250"/>
          </a:xfrm>
          <a:prstGeom prst="rect">
            <a:avLst/>
          </a:prstGeom>
          <a:noFill/>
          <a:ln>
            <a:noFill/>
          </a:ln>
        </p:spPr>
      </p:pic>
      <p:sp>
        <p:nvSpPr>
          <p:cNvPr id="838" name="Google Shape;838;p82"/>
          <p:cNvSpPr/>
          <p:nvPr/>
        </p:nvSpPr>
        <p:spPr>
          <a:xfrm>
            <a:off x="3752850" y="914400"/>
            <a:ext cx="7162800" cy="1047750"/>
          </a:xfrm>
          <a:prstGeom prst="rect">
            <a:avLst/>
          </a:prstGeom>
          <a:solidFill>
            <a:srgbClr val="FF53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000" u="none" cap="none" strike="noStrike">
                <a:solidFill>
                  <a:schemeClr val="dk1"/>
                </a:solidFill>
                <a:latin typeface="Calibri"/>
                <a:ea typeface="Calibri"/>
                <a:cs typeface="Calibri"/>
                <a:sym typeface="Calibri"/>
              </a:rPr>
              <a:t>Provide engaging, informative, and convincing product description, images for the buyers to purchase your products</a:t>
            </a:r>
            <a:endParaRPr b="0" i="0" sz="2000" u="none" cap="none" strike="noStrike">
              <a:solidFill>
                <a:schemeClr val="dk1"/>
              </a:solidFill>
              <a:latin typeface="Calibri"/>
              <a:ea typeface="Calibri"/>
              <a:cs typeface="Calibri"/>
              <a:sym typeface="Calibri"/>
            </a:endParaRPr>
          </a:p>
        </p:txBody>
      </p:sp>
      <p:sp>
        <p:nvSpPr>
          <p:cNvPr id="839" name="Google Shape;839;p82"/>
          <p:cNvSpPr/>
          <p:nvPr/>
        </p:nvSpPr>
        <p:spPr>
          <a:xfrm>
            <a:off x="3752850" y="2105025"/>
            <a:ext cx="7162800" cy="1047750"/>
          </a:xfrm>
          <a:prstGeom prst="rect">
            <a:avLst/>
          </a:prstGeom>
          <a:solidFill>
            <a:srgbClr val="E6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000" u="none" cap="none" strike="noStrike">
                <a:solidFill>
                  <a:schemeClr val="dk1"/>
                </a:solidFill>
                <a:latin typeface="Calibri"/>
                <a:ea typeface="Calibri"/>
                <a:cs typeface="Calibri"/>
                <a:sym typeface="Calibri"/>
              </a:rPr>
              <a:t>Choose a short, concrete title that defines the product in one line</a:t>
            </a:r>
            <a:endParaRPr b="0" i="0" sz="2000" u="none" cap="none" strike="noStrike">
              <a:solidFill>
                <a:schemeClr val="dk1"/>
              </a:solidFill>
              <a:latin typeface="Arial"/>
              <a:ea typeface="Arial"/>
              <a:cs typeface="Arial"/>
              <a:sym typeface="Arial"/>
            </a:endParaRPr>
          </a:p>
        </p:txBody>
      </p:sp>
      <p:sp>
        <p:nvSpPr>
          <p:cNvPr id="840" name="Google Shape;840;p82"/>
          <p:cNvSpPr/>
          <p:nvPr/>
        </p:nvSpPr>
        <p:spPr>
          <a:xfrm>
            <a:off x="3752850" y="3181350"/>
            <a:ext cx="7162800" cy="1047750"/>
          </a:xfrm>
          <a:prstGeom prst="rect">
            <a:avLst/>
          </a:prstGeom>
          <a:solidFill>
            <a:srgbClr val="B0C4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000" u="none" cap="none" strike="noStrike">
                <a:solidFill>
                  <a:schemeClr val="dk1"/>
                </a:solidFill>
                <a:latin typeface="Calibri"/>
                <a:ea typeface="Calibri"/>
                <a:cs typeface="Calibri"/>
                <a:sym typeface="Calibri"/>
              </a:rPr>
              <a:t>Provide number of variants and high-quality images for your products to attract the customers</a:t>
            </a:r>
            <a:endParaRPr b="0" i="0" sz="2000" u="none" cap="none" strike="noStrike">
              <a:solidFill>
                <a:schemeClr val="dk1"/>
              </a:solidFill>
              <a:latin typeface="Arial"/>
              <a:ea typeface="Arial"/>
              <a:cs typeface="Arial"/>
              <a:sym typeface="Arial"/>
            </a:endParaRPr>
          </a:p>
        </p:txBody>
      </p:sp>
      <p:sp>
        <p:nvSpPr>
          <p:cNvPr id="841" name="Google Shape;841;p82"/>
          <p:cNvSpPr/>
          <p:nvPr/>
        </p:nvSpPr>
        <p:spPr>
          <a:xfrm>
            <a:off x="3752850" y="4286250"/>
            <a:ext cx="7162800" cy="1047750"/>
          </a:xfrm>
          <a:prstGeom prst="rect">
            <a:avLst/>
          </a:prstGeom>
          <a:solidFill>
            <a:srgbClr val="3E55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000" u="none" cap="none" strike="noStrike">
                <a:solidFill>
                  <a:schemeClr val="lt1"/>
                </a:solidFill>
                <a:latin typeface="Calibri"/>
                <a:ea typeface="Calibri"/>
                <a:cs typeface="Calibri"/>
                <a:sym typeface="Calibri"/>
              </a:rPr>
              <a:t>Include key features and benefits that differentiate from other products to attract customers to buy your product</a:t>
            </a:r>
            <a:endParaRPr b="0" i="0" sz="2000" u="none" cap="none" strike="noStrike">
              <a:solidFill>
                <a:schemeClr val="lt1"/>
              </a:solidFill>
              <a:latin typeface="Arial"/>
              <a:ea typeface="Arial"/>
              <a:cs typeface="Arial"/>
              <a:sym typeface="Arial"/>
            </a:endParaRPr>
          </a:p>
        </p:txBody>
      </p:sp>
      <p:sp>
        <p:nvSpPr>
          <p:cNvPr id="842" name="Google Shape;842;p82"/>
          <p:cNvSpPr/>
          <p:nvPr/>
        </p:nvSpPr>
        <p:spPr>
          <a:xfrm>
            <a:off x="3752850" y="5334000"/>
            <a:ext cx="7162800" cy="1047750"/>
          </a:xfrm>
          <a:prstGeom prst="rect">
            <a:avLst/>
          </a:prstGeom>
          <a:solidFill>
            <a:srgbClr val="2B39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000" u="none" cap="none" strike="noStrike">
                <a:solidFill>
                  <a:schemeClr val="lt1"/>
                </a:solidFill>
                <a:latin typeface="Calibri"/>
                <a:ea typeface="Calibri"/>
                <a:cs typeface="Calibri"/>
                <a:sym typeface="Calibri"/>
              </a:rPr>
              <a:t>Have a good customer service and respond quickly to get positive reviews which has an immense impact on the ratings</a:t>
            </a:r>
            <a:endParaRPr b="0" i="0" sz="2000" u="none" cap="none" strike="noStrike">
              <a:solidFill>
                <a:schemeClr val="lt1"/>
              </a:solidFill>
              <a:latin typeface="Arial"/>
              <a:ea typeface="Arial"/>
              <a:cs typeface="Arial"/>
              <a:sym typeface="Arial"/>
            </a:endParaRPr>
          </a:p>
        </p:txBody>
      </p:sp>
      <p:sp>
        <p:nvSpPr>
          <p:cNvPr id="843" name="Google Shape;843;p82"/>
          <p:cNvSpPr/>
          <p:nvPr/>
        </p:nvSpPr>
        <p:spPr>
          <a:xfrm>
            <a:off x="12496800" y="5124450"/>
            <a:ext cx="1866900" cy="609600"/>
          </a:xfrm>
          <a:prstGeom prst="rect">
            <a:avLst/>
          </a:prstGeom>
          <a:solidFill>
            <a:srgbClr val="FF000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800" u="none" cap="none" strike="noStrike">
                <a:solidFill>
                  <a:schemeClr val="dk1"/>
                </a:solidFill>
                <a:latin typeface="Calibri"/>
                <a:ea typeface="Calibri"/>
                <a:cs typeface="Calibri"/>
                <a:sym typeface="Calibri"/>
              </a:rPr>
              <a:t>New Slide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65"/>
          <p:cNvPicPr preferRelativeResize="0"/>
          <p:nvPr/>
        </p:nvPicPr>
        <p:blipFill rotWithShape="1">
          <a:blip r:embed="rId3">
            <a:alphaModFix amt="70000"/>
          </a:blip>
          <a:srcRect b="0" l="0" r="0" t="0"/>
          <a:stretch/>
        </p:blipFill>
        <p:spPr>
          <a:xfrm>
            <a:off x="-89085" y="0"/>
            <a:ext cx="12370170" cy="6858000"/>
          </a:xfrm>
          <a:prstGeom prst="rect">
            <a:avLst/>
          </a:prstGeom>
          <a:noFill/>
          <a:ln>
            <a:noFill/>
          </a:ln>
        </p:spPr>
      </p:pic>
      <p:pic>
        <p:nvPicPr>
          <p:cNvPr id="850" name="Google Shape;850;p65"/>
          <p:cNvPicPr preferRelativeResize="0"/>
          <p:nvPr/>
        </p:nvPicPr>
        <p:blipFill rotWithShape="1">
          <a:blip r:embed="rId4">
            <a:alphaModFix/>
          </a:blip>
          <a:srcRect b="0" l="0" r="0" t="0"/>
          <a:stretch/>
        </p:blipFill>
        <p:spPr>
          <a:xfrm>
            <a:off x="1854718" y="2165374"/>
            <a:ext cx="2076740" cy="4553585"/>
          </a:xfrm>
          <a:prstGeom prst="rect">
            <a:avLst/>
          </a:prstGeom>
          <a:noFill/>
          <a:ln>
            <a:noFill/>
          </a:ln>
        </p:spPr>
      </p:pic>
      <p:pic>
        <p:nvPicPr>
          <p:cNvPr id="851" name="Google Shape;851;p65"/>
          <p:cNvPicPr preferRelativeResize="0"/>
          <p:nvPr/>
        </p:nvPicPr>
        <p:blipFill rotWithShape="1">
          <a:blip r:embed="rId5">
            <a:alphaModFix/>
          </a:blip>
          <a:srcRect b="0" l="0" r="0" t="0"/>
          <a:stretch/>
        </p:blipFill>
        <p:spPr>
          <a:xfrm flipH="1">
            <a:off x="6452592" y="2165374"/>
            <a:ext cx="2457334" cy="4553585"/>
          </a:xfrm>
          <a:prstGeom prst="rect">
            <a:avLst/>
          </a:prstGeom>
          <a:noFill/>
          <a:ln>
            <a:noFill/>
          </a:ln>
        </p:spPr>
      </p:pic>
      <p:sp>
        <p:nvSpPr>
          <p:cNvPr id="852" name="Google Shape;852;p65"/>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Conclusion </a:t>
            </a:r>
            <a:endParaRPr b="0" i="0" sz="1400" u="none" cap="none" strike="noStrike">
              <a:solidFill>
                <a:srgbClr val="000000"/>
              </a:solidFill>
              <a:latin typeface="Arial"/>
              <a:ea typeface="Arial"/>
              <a:cs typeface="Arial"/>
              <a:sym typeface="Arial"/>
            </a:endParaRPr>
          </a:p>
        </p:txBody>
      </p:sp>
      <p:sp>
        <p:nvSpPr>
          <p:cNvPr id="853" name="Google Shape;853;p65"/>
          <p:cNvSpPr/>
          <p:nvPr/>
        </p:nvSpPr>
        <p:spPr>
          <a:xfrm>
            <a:off x="5410200" y="838690"/>
            <a:ext cx="4210050" cy="876439"/>
          </a:xfrm>
          <a:prstGeom prst="wedgeRoundRectCallout">
            <a:avLst>
              <a:gd fmla="val 17713" name="adj1"/>
              <a:gd fmla="val 78422"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alibri"/>
              <a:buNone/>
            </a:pPr>
            <a:r>
              <a:rPr b="0" i="0" lang="en-GB" sz="1800" u="none" cap="none" strike="noStrike">
                <a:solidFill>
                  <a:schemeClr val="lt1"/>
                </a:solidFill>
                <a:latin typeface="Calibri"/>
                <a:ea typeface="Calibri"/>
                <a:cs typeface="Calibri"/>
                <a:sym typeface="Calibri"/>
              </a:rPr>
              <a:t>Hope you have a better understanding on product listing now, Michael.</a:t>
            </a:r>
            <a:endParaRPr b="0" i="0" sz="1800" u="none" cap="none" strike="noStrike">
              <a:solidFill>
                <a:schemeClr val="lt1"/>
              </a:solidFill>
              <a:latin typeface="Calibri"/>
              <a:ea typeface="Calibri"/>
              <a:cs typeface="Calibri"/>
              <a:sym typeface="Calibri"/>
            </a:endParaRPr>
          </a:p>
        </p:txBody>
      </p:sp>
      <p:sp>
        <p:nvSpPr>
          <p:cNvPr id="854" name="Google Shape;854;p65"/>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66"/>
          <p:cNvPicPr preferRelativeResize="0"/>
          <p:nvPr/>
        </p:nvPicPr>
        <p:blipFill rotWithShape="1">
          <a:blip r:embed="rId3">
            <a:alphaModFix amt="70000"/>
          </a:blip>
          <a:srcRect b="0" l="0" r="0" t="0"/>
          <a:stretch/>
        </p:blipFill>
        <p:spPr>
          <a:xfrm>
            <a:off x="-14619" y="0"/>
            <a:ext cx="12370170" cy="6858000"/>
          </a:xfrm>
          <a:prstGeom prst="rect">
            <a:avLst/>
          </a:prstGeom>
          <a:noFill/>
          <a:ln>
            <a:noFill/>
          </a:ln>
        </p:spPr>
      </p:pic>
      <p:pic>
        <p:nvPicPr>
          <p:cNvPr id="861" name="Google Shape;861;p66"/>
          <p:cNvPicPr preferRelativeResize="0"/>
          <p:nvPr/>
        </p:nvPicPr>
        <p:blipFill rotWithShape="1">
          <a:blip r:embed="rId4">
            <a:alphaModFix/>
          </a:blip>
          <a:srcRect b="0" l="0" r="0" t="0"/>
          <a:stretch/>
        </p:blipFill>
        <p:spPr>
          <a:xfrm>
            <a:off x="2470547" y="2016780"/>
            <a:ext cx="2076740" cy="4597839"/>
          </a:xfrm>
          <a:prstGeom prst="rect">
            <a:avLst/>
          </a:prstGeom>
          <a:noFill/>
          <a:ln>
            <a:noFill/>
          </a:ln>
        </p:spPr>
      </p:pic>
      <p:pic>
        <p:nvPicPr>
          <p:cNvPr id="862" name="Google Shape;862;p66"/>
          <p:cNvPicPr preferRelativeResize="0"/>
          <p:nvPr/>
        </p:nvPicPr>
        <p:blipFill rotWithShape="1">
          <a:blip r:embed="rId5">
            <a:alphaModFix/>
          </a:blip>
          <a:srcRect b="0" l="0" r="0" t="0"/>
          <a:stretch/>
        </p:blipFill>
        <p:spPr>
          <a:xfrm flipH="1">
            <a:off x="7644714" y="1910843"/>
            <a:ext cx="2457334" cy="4597838"/>
          </a:xfrm>
          <a:prstGeom prst="rect">
            <a:avLst/>
          </a:prstGeom>
          <a:noFill/>
          <a:ln>
            <a:noFill/>
          </a:ln>
        </p:spPr>
      </p:pic>
      <p:sp>
        <p:nvSpPr>
          <p:cNvPr id="863" name="Google Shape;863;p66"/>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Conclusion </a:t>
            </a:r>
            <a:endParaRPr b="0" i="0" sz="1400" u="none" cap="none" strike="noStrike">
              <a:solidFill>
                <a:srgbClr val="000000"/>
              </a:solidFill>
              <a:latin typeface="Arial"/>
              <a:ea typeface="Arial"/>
              <a:cs typeface="Arial"/>
              <a:sym typeface="Arial"/>
            </a:endParaRPr>
          </a:p>
        </p:txBody>
      </p:sp>
      <p:sp>
        <p:nvSpPr>
          <p:cNvPr id="864" name="Google Shape;864;p66"/>
          <p:cNvSpPr/>
          <p:nvPr/>
        </p:nvSpPr>
        <p:spPr>
          <a:xfrm>
            <a:off x="704850" y="742811"/>
            <a:ext cx="4210050" cy="876439"/>
          </a:xfrm>
          <a:prstGeom prst="wedgeRoundRectCallout">
            <a:avLst>
              <a:gd fmla="val 17713" name="adj1"/>
              <a:gd fmla="val 78422"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Thank you very much John! It was very informative, and I learnt a lot from today.</a:t>
            </a:r>
            <a:endParaRPr b="0" i="0" sz="1800" u="none" cap="none" strike="noStrike">
              <a:solidFill>
                <a:schemeClr val="lt1"/>
              </a:solidFill>
              <a:latin typeface="Calibri"/>
              <a:ea typeface="Calibri"/>
              <a:cs typeface="Calibri"/>
              <a:sym typeface="Calibri"/>
            </a:endParaRPr>
          </a:p>
        </p:txBody>
      </p:sp>
      <p:sp>
        <p:nvSpPr>
          <p:cNvPr id="865" name="Google Shape;865;p66"/>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pic>
        <p:nvPicPr>
          <p:cNvPr id="866" name="Google Shape;866;p66"/>
          <p:cNvPicPr preferRelativeResize="0"/>
          <p:nvPr/>
        </p:nvPicPr>
        <p:blipFill rotWithShape="1">
          <a:blip r:embed="rId4">
            <a:alphaModFix/>
          </a:blip>
          <a:srcRect b="0" l="0" r="0" t="0"/>
          <a:stretch/>
        </p:blipFill>
        <p:spPr>
          <a:xfrm>
            <a:off x="2470547" y="1910843"/>
            <a:ext cx="2076740" cy="459783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67"/>
          <p:cNvPicPr preferRelativeResize="0"/>
          <p:nvPr/>
        </p:nvPicPr>
        <p:blipFill rotWithShape="1">
          <a:blip r:embed="rId3">
            <a:alphaModFix amt="70000"/>
          </a:blip>
          <a:srcRect b="0" l="0" r="0" t="0"/>
          <a:stretch/>
        </p:blipFill>
        <p:spPr>
          <a:xfrm>
            <a:off x="-14619" y="0"/>
            <a:ext cx="12370170" cy="6858000"/>
          </a:xfrm>
          <a:prstGeom prst="rect">
            <a:avLst/>
          </a:prstGeom>
          <a:noFill/>
          <a:ln>
            <a:noFill/>
          </a:ln>
        </p:spPr>
      </p:pic>
      <p:pic>
        <p:nvPicPr>
          <p:cNvPr id="873" name="Google Shape;873;p67"/>
          <p:cNvPicPr preferRelativeResize="0"/>
          <p:nvPr/>
        </p:nvPicPr>
        <p:blipFill rotWithShape="1">
          <a:blip r:embed="rId4">
            <a:alphaModFix/>
          </a:blip>
          <a:srcRect b="0" l="0" r="0" t="0"/>
          <a:stretch/>
        </p:blipFill>
        <p:spPr>
          <a:xfrm>
            <a:off x="2470548" y="1955095"/>
            <a:ext cx="2076740" cy="4553585"/>
          </a:xfrm>
          <a:prstGeom prst="rect">
            <a:avLst/>
          </a:prstGeom>
          <a:noFill/>
          <a:ln>
            <a:noFill/>
          </a:ln>
        </p:spPr>
      </p:pic>
      <p:pic>
        <p:nvPicPr>
          <p:cNvPr id="874" name="Google Shape;874;p67"/>
          <p:cNvPicPr preferRelativeResize="0"/>
          <p:nvPr/>
        </p:nvPicPr>
        <p:blipFill rotWithShape="1">
          <a:blip r:embed="rId5">
            <a:alphaModFix/>
          </a:blip>
          <a:srcRect b="0" l="0" r="0" t="0"/>
          <a:stretch/>
        </p:blipFill>
        <p:spPr>
          <a:xfrm flipH="1">
            <a:off x="7902250" y="1955095"/>
            <a:ext cx="2457334" cy="4553585"/>
          </a:xfrm>
          <a:prstGeom prst="rect">
            <a:avLst/>
          </a:prstGeom>
          <a:noFill/>
          <a:ln>
            <a:noFill/>
          </a:ln>
        </p:spPr>
      </p:pic>
      <p:sp>
        <p:nvSpPr>
          <p:cNvPr id="875" name="Google Shape;875;p67"/>
          <p:cNvSpPr txBox="1"/>
          <p:nvPr/>
        </p:nvSpPr>
        <p:spPr>
          <a:xfrm>
            <a:off x="0" y="-24051"/>
            <a:ext cx="2614805"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Conclusion </a:t>
            </a:r>
            <a:endParaRPr b="0" i="0" sz="1400" u="none" cap="none" strike="noStrike">
              <a:solidFill>
                <a:srgbClr val="000000"/>
              </a:solidFill>
              <a:latin typeface="Arial"/>
              <a:ea typeface="Arial"/>
              <a:cs typeface="Arial"/>
              <a:sym typeface="Arial"/>
            </a:endParaRPr>
          </a:p>
        </p:txBody>
      </p:sp>
      <p:sp>
        <p:nvSpPr>
          <p:cNvPr id="876" name="Google Shape;876;p67"/>
          <p:cNvSpPr/>
          <p:nvPr/>
        </p:nvSpPr>
        <p:spPr>
          <a:xfrm>
            <a:off x="6400800" y="729336"/>
            <a:ext cx="4210050" cy="876439"/>
          </a:xfrm>
          <a:prstGeom prst="wedgeRoundRectCallout">
            <a:avLst>
              <a:gd fmla="val 17713" name="adj1"/>
              <a:gd fmla="val 78422"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All the best on your venture with Walmart</a:t>
            </a:r>
            <a:r>
              <a:rPr lang="en-GB" sz="1800">
                <a:solidFill>
                  <a:schemeClr val="lt1"/>
                </a:solidFill>
                <a:latin typeface="Calibri"/>
                <a:ea typeface="Calibri"/>
                <a:cs typeface="Calibri"/>
                <a:sym typeface="Calibri"/>
              </a:rPr>
              <a:t>!</a:t>
            </a:r>
            <a:r>
              <a:rPr b="0" i="0" lang="en-GB"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77" name="Google Shape;877;p67"/>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6"/>
          <p:cNvPicPr preferRelativeResize="0"/>
          <p:nvPr/>
        </p:nvPicPr>
        <p:blipFill rotWithShape="1">
          <a:blip r:embed="rId4">
            <a:alphaModFix amt="70000"/>
          </a:blip>
          <a:srcRect b="0" l="0" r="0" t="0"/>
          <a:stretch/>
        </p:blipFill>
        <p:spPr>
          <a:xfrm>
            <a:off x="-14619" y="0"/>
            <a:ext cx="12370170" cy="6858000"/>
          </a:xfrm>
          <a:prstGeom prst="rect">
            <a:avLst/>
          </a:prstGeom>
          <a:noFill/>
          <a:ln>
            <a:noFill/>
          </a:ln>
        </p:spPr>
      </p:pic>
      <p:pic>
        <p:nvPicPr>
          <p:cNvPr id="148" name="Google Shape;148;p6"/>
          <p:cNvPicPr preferRelativeResize="0"/>
          <p:nvPr/>
        </p:nvPicPr>
        <p:blipFill rotWithShape="1">
          <a:blip r:embed="rId5">
            <a:alphaModFix/>
          </a:blip>
          <a:srcRect b="0" l="0" r="0" t="0"/>
          <a:stretch/>
        </p:blipFill>
        <p:spPr>
          <a:xfrm flipH="1">
            <a:off x="7879948" y="1955093"/>
            <a:ext cx="2669105" cy="4428645"/>
          </a:xfrm>
          <a:prstGeom prst="rect">
            <a:avLst/>
          </a:prstGeom>
          <a:noFill/>
          <a:ln>
            <a:noFill/>
          </a:ln>
        </p:spPr>
      </p:pic>
      <p:pic>
        <p:nvPicPr>
          <p:cNvPr id="149" name="Google Shape;149;p6"/>
          <p:cNvPicPr preferRelativeResize="0"/>
          <p:nvPr/>
        </p:nvPicPr>
        <p:blipFill rotWithShape="1">
          <a:blip r:embed="rId6">
            <a:alphaModFix/>
          </a:blip>
          <a:srcRect b="0" l="0" r="0" t="0"/>
          <a:stretch/>
        </p:blipFill>
        <p:spPr>
          <a:xfrm>
            <a:off x="2235313" y="1955093"/>
            <a:ext cx="2076740" cy="4553585"/>
          </a:xfrm>
          <a:prstGeom prst="rect">
            <a:avLst/>
          </a:prstGeom>
          <a:noFill/>
          <a:ln>
            <a:noFill/>
          </a:ln>
        </p:spPr>
      </p:pic>
      <p:sp>
        <p:nvSpPr>
          <p:cNvPr id="150" name="Google Shape;150;p6"/>
          <p:cNvSpPr/>
          <p:nvPr/>
        </p:nvSpPr>
        <p:spPr>
          <a:xfrm flipH="1">
            <a:off x="6096000" y="312234"/>
            <a:ext cx="3560956" cy="1826519"/>
          </a:xfrm>
          <a:prstGeom prst="wedgeEllipseCallout">
            <a:avLst>
              <a:gd fmla="val -20833" name="adj1"/>
              <a:gd fmla="val 625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Hey Michael! How are </a:t>
            </a:r>
            <a:r>
              <a:rPr b="0" i="0" lang="en-GB" sz="1800" u="none" cap="none" strike="noStrike">
                <a:solidFill>
                  <a:schemeClr val="lt1"/>
                </a:solidFill>
                <a:latin typeface="Calibri"/>
                <a:ea typeface="Calibri"/>
                <a:cs typeface="Calibri"/>
                <a:sym typeface="Calibri"/>
                <a:extLst>
                  <a:ext uri="http://customooxmlschemas.google.com/">
                    <go:slidesCustomData xmlns:go="http://customooxmlschemas.google.com/" textRoundtripDataId="0"/>
                  </a:ext>
                </a:extLst>
              </a:rPr>
              <a:t>your</a:t>
            </a:r>
            <a:r>
              <a:rPr b="0" i="0" lang="en-GB" sz="1800" u="none" cap="none" strike="noStrike">
                <a:solidFill>
                  <a:schemeClr val="lt1"/>
                </a:solidFill>
                <a:latin typeface="Calibri"/>
                <a:ea typeface="Calibri"/>
                <a:cs typeface="Calibri"/>
                <a:sym typeface="Calibri"/>
              </a:rPr>
              <a:t> doing? I’m happy to know about your new venture</a:t>
            </a:r>
            <a:r>
              <a:rPr lang="en-GB" sz="1800">
                <a:solidFill>
                  <a:schemeClr val="lt1"/>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6"/>
          <p:cNvSpPr txBox="1"/>
          <p:nvPr/>
        </p:nvSpPr>
        <p:spPr>
          <a:xfrm>
            <a:off x="0" y="0"/>
            <a:ext cx="1650379"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Scenario</a:t>
            </a:r>
            <a:endParaRPr b="0" i="0" sz="1400" u="none" cap="none" strike="noStrike">
              <a:solidFill>
                <a:srgbClr val="000000"/>
              </a:solidFill>
              <a:latin typeface="Calibri"/>
              <a:ea typeface="Calibri"/>
              <a:cs typeface="Calibri"/>
              <a:sym typeface="Calibri"/>
            </a:endParaRPr>
          </a:p>
        </p:txBody>
      </p:sp>
      <p:sp>
        <p:nvSpPr>
          <p:cNvPr id="152" name="Google Shape;152;p6"/>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8"/>
          <p:cNvSpPr txBox="1"/>
          <p:nvPr/>
        </p:nvSpPr>
        <p:spPr>
          <a:xfrm>
            <a:off x="2966224" y="2921168"/>
            <a:ext cx="7337502"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chemeClr val="dk1"/>
                </a:solidFill>
                <a:latin typeface="Calibri"/>
                <a:ea typeface="Calibri"/>
                <a:cs typeface="Calibri"/>
                <a:sym typeface="Calibri"/>
              </a:rPr>
              <a:t>Thank You !!!!</a:t>
            </a:r>
            <a:endParaRPr b="0" i="0" sz="1400" u="none" cap="none" strike="noStrike">
              <a:solidFill>
                <a:srgbClr val="000000"/>
              </a:solidFill>
              <a:latin typeface="Arial"/>
              <a:ea typeface="Arial"/>
              <a:cs typeface="Arial"/>
              <a:sym typeface="Arial"/>
            </a:endParaRPr>
          </a:p>
        </p:txBody>
      </p:sp>
      <p:sp>
        <p:nvSpPr>
          <p:cNvPr id="884" name="Google Shape;884;p68"/>
          <p:cNvSpPr/>
          <p:nvPr/>
        </p:nvSpPr>
        <p:spPr>
          <a:xfrm>
            <a:off x="-2324100" y="2628900"/>
            <a:ext cx="2495550" cy="952500"/>
          </a:xfrm>
          <a:prstGeom prst="rect">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Articulate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7"/>
          <p:cNvPicPr preferRelativeResize="0"/>
          <p:nvPr/>
        </p:nvPicPr>
        <p:blipFill rotWithShape="1">
          <a:blip r:embed="rId3">
            <a:alphaModFix amt="70000"/>
          </a:blip>
          <a:srcRect b="0" l="0" r="0" t="0"/>
          <a:stretch/>
        </p:blipFill>
        <p:spPr>
          <a:xfrm>
            <a:off x="-178170" y="312234"/>
            <a:ext cx="12370170" cy="6858000"/>
          </a:xfrm>
          <a:prstGeom prst="rect">
            <a:avLst/>
          </a:prstGeom>
          <a:noFill/>
          <a:ln>
            <a:noFill/>
          </a:ln>
        </p:spPr>
      </p:pic>
      <p:pic>
        <p:nvPicPr>
          <p:cNvPr id="159" name="Google Shape;159;p7"/>
          <p:cNvPicPr preferRelativeResize="0"/>
          <p:nvPr/>
        </p:nvPicPr>
        <p:blipFill rotWithShape="1">
          <a:blip r:embed="rId4">
            <a:alphaModFix/>
          </a:blip>
          <a:srcRect b="0" l="0" r="0" t="0"/>
          <a:stretch/>
        </p:blipFill>
        <p:spPr>
          <a:xfrm>
            <a:off x="2235313" y="1955093"/>
            <a:ext cx="2076740" cy="4553585"/>
          </a:xfrm>
          <a:prstGeom prst="rect">
            <a:avLst/>
          </a:prstGeom>
          <a:noFill/>
          <a:ln>
            <a:noFill/>
          </a:ln>
        </p:spPr>
      </p:pic>
      <p:pic>
        <p:nvPicPr>
          <p:cNvPr id="160" name="Google Shape;160;p7"/>
          <p:cNvPicPr preferRelativeResize="0"/>
          <p:nvPr/>
        </p:nvPicPr>
        <p:blipFill rotWithShape="1">
          <a:blip r:embed="rId5">
            <a:alphaModFix/>
          </a:blip>
          <a:srcRect b="0" l="0" r="0" t="0"/>
          <a:stretch/>
        </p:blipFill>
        <p:spPr>
          <a:xfrm flipH="1">
            <a:off x="7879948" y="1955093"/>
            <a:ext cx="2669105" cy="4428645"/>
          </a:xfrm>
          <a:prstGeom prst="rect">
            <a:avLst/>
          </a:prstGeom>
          <a:noFill/>
          <a:ln>
            <a:noFill/>
          </a:ln>
        </p:spPr>
      </p:pic>
      <p:sp>
        <p:nvSpPr>
          <p:cNvPr id="161" name="Google Shape;161;p7"/>
          <p:cNvSpPr/>
          <p:nvPr/>
        </p:nvSpPr>
        <p:spPr>
          <a:xfrm>
            <a:off x="3203868" y="312234"/>
            <a:ext cx="3286141" cy="1826519"/>
          </a:xfrm>
          <a:prstGeom prst="wedgeEllipseCallout">
            <a:avLst>
              <a:gd fmla="val -20833" name="adj1"/>
              <a:gd fmla="val 625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I’m good, thank you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John! I am here to get your help to sell my product on Walmart.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7"/>
          <p:cNvSpPr txBox="1"/>
          <p:nvPr/>
        </p:nvSpPr>
        <p:spPr>
          <a:xfrm>
            <a:off x="0" y="0"/>
            <a:ext cx="1650379"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Scenario</a:t>
            </a:r>
            <a:endParaRPr b="0" i="0" sz="1400" u="none" cap="none" strike="noStrike">
              <a:solidFill>
                <a:srgbClr val="000000"/>
              </a:solidFill>
              <a:latin typeface="Calibri"/>
              <a:ea typeface="Calibri"/>
              <a:cs typeface="Calibri"/>
              <a:sym typeface="Calibri"/>
            </a:endParaRPr>
          </a:p>
        </p:txBody>
      </p:sp>
      <p:sp>
        <p:nvSpPr>
          <p:cNvPr id="163" name="Google Shape;163;p7"/>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8"/>
          <p:cNvPicPr preferRelativeResize="0"/>
          <p:nvPr/>
        </p:nvPicPr>
        <p:blipFill rotWithShape="1">
          <a:blip r:embed="rId3">
            <a:alphaModFix amt="70000"/>
          </a:blip>
          <a:srcRect b="0" l="0" r="0" t="0"/>
          <a:stretch/>
        </p:blipFill>
        <p:spPr>
          <a:xfrm>
            <a:off x="-178170" y="312234"/>
            <a:ext cx="12370170" cy="6858000"/>
          </a:xfrm>
          <a:prstGeom prst="rect">
            <a:avLst/>
          </a:prstGeom>
          <a:noFill/>
          <a:ln>
            <a:noFill/>
          </a:ln>
        </p:spPr>
      </p:pic>
      <p:pic>
        <p:nvPicPr>
          <p:cNvPr id="170" name="Google Shape;170;p8"/>
          <p:cNvPicPr preferRelativeResize="0"/>
          <p:nvPr/>
        </p:nvPicPr>
        <p:blipFill rotWithShape="1">
          <a:blip r:embed="rId4">
            <a:alphaModFix/>
          </a:blip>
          <a:srcRect b="0" l="0" r="0" t="0"/>
          <a:stretch/>
        </p:blipFill>
        <p:spPr>
          <a:xfrm>
            <a:off x="2413733" y="1955091"/>
            <a:ext cx="2076740" cy="4553585"/>
          </a:xfrm>
          <a:prstGeom prst="rect">
            <a:avLst/>
          </a:prstGeom>
          <a:noFill/>
          <a:ln>
            <a:noFill/>
          </a:ln>
        </p:spPr>
      </p:pic>
      <p:pic>
        <p:nvPicPr>
          <p:cNvPr id="171" name="Google Shape;171;p8"/>
          <p:cNvPicPr preferRelativeResize="0"/>
          <p:nvPr/>
        </p:nvPicPr>
        <p:blipFill rotWithShape="1">
          <a:blip r:embed="rId5">
            <a:alphaModFix/>
          </a:blip>
          <a:srcRect b="0" l="0" r="0" t="0"/>
          <a:stretch/>
        </p:blipFill>
        <p:spPr>
          <a:xfrm flipH="1">
            <a:off x="7523109" y="2017562"/>
            <a:ext cx="2669105" cy="4428645"/>
          </a:xfrm>
          <a:prstGeom prst="rect">
            <a:avLst/>
          </a:prstGeom>
          <a:noFill/>
          <a:ln>
            <a:noFill/>
          </a:ln>
        </p:spPr>
      </p:pic>
      <p:sp>
        <p:nvSpPr>
          <p:cNvPr id="172" name="Google Shape;172;p8"/>
          <p:cNvSpPr/>
          <p:nvPr/>
        </p:nvSpPr>
        <p:spPr>
          <a:xfrm flipH="1">
            <a:off x="5742000" y="411793"/>
            <a:ext cx="3445480" cy="1826519"/>
          </a:xfrm>
          <a:prstGeom prst="wedgeEllipseCallout">
            <a:avLst>
              <a:gd fmla="val -20833" name="adj1"/>
              <a:gd fmla="val 625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More than happy to help you mate, what would you like to know about?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8"/>
          <p:cNvSpPr txBox="1"/>
          <p:nvPr/>
        </p:nvSpPr>
        <p:spPr>
          <a:xfrm>
            <a:off x="0" y="0"/>
            <a:ext cx="1650379" cy="36933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Scenario</a:t>
            </a:r>
            <a:endParaRPr b="0" i="0" sz="1400" u="none" cap="none" strike="noStrike">
              <a:solidFill>
                <a:srgbClr val="000000"/>
              </a:solidFill>
              <a:latin typeface="Calibri"/>
              <a:ea typeface="Calibri"/>
              <a:cs typeface="Calibri"/>
              <a:sym typeface="Calibri"/>
            </a:endParaRPr>
          </a:p>
        </p:txBody>
      </p:sp>
      <p:sp>
        <p:nvSpPr>
          <p:cNvPr id="174" name="Google Shape;174;p8"/>
          <p:cNvSpPr/>
          <p:nvPr/>
        </p:nvSpPr>
        <p:spPr>
          <a:xfrm>
            <a:off x="-2324100" y="2628900"/>
            <a:ext cx="2495550" cy="9525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Video</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2022-03-09T07:00:17Z</dcterms:created>
  <dc:creator>tech</dc:creator>
</cp:coreProperties>
</file>